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97" r:id="rId4"/>
    <p:sldId id="300" r:id="rId5"/>
    <p:sldId id="296" r:id="rId6"/>
    <p:sldId id="292" r:id="rId7"/>
    <p:sldId id="301" r:id="rId8"/>
    <p:sldId id="25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DF5B"/>
    <a:srgbClr val="48EF31"/>
    <a:srgbClr val="292929"/>
    <a:srgbClr val="539A22"/>
    <a:srgbClr val="333333"/>
    <a:srgbClr val="5F5F5F"/>
    <a:srgbClr val="595959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65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14E476-E358-4BF7-BE6C-F8C4D07CE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74A20-F44A-40D0-B39A-F6A8AA97BDB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Основные параметры прогноза социально-экономического развития области на 2008-2010 г.г., о разработке Программы на среднесрочный период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С.Семенов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DFD78E-15D4-4E96-900D-7A37D14576B6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4341814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z="1000" i="1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Основные параметры прогноза социально-экономического развития области на 2008-2010 г.г., о разработке Программы на среднесрочный период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С.Семенов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DFD78E-15D4-4E96-900D-7A37D14576B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4341814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z="1000" i="1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Основные параметры прогноза социально-экономического развития области на 2008-2010 г.г., о разработке Программы на среднесрочный период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С.Семенов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DFD78E-15D4-4E96-900D-7A37D14576B6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4341814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z="1000" i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937DAD-2B09-479D-8E14-6A5953C5270E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Преображенская Наталия Алексеевна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937DAD-2B09-479D-8E14-6A5953C5270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Преображенская Наталия Алексеевна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2BA16-BF26-4FAC-977A-75215003954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067175" y="1916113"/>
            <a:ext cx="4608513" cy="1873250"/>
          </a:xfrm>
        </p:spPr>
        <p:txBody>
          <a:bodyPr/>
          <a:lstStyle>
            <a:lvl1pPr algn="l">
              <a:defRPr sz="3000"/>
            </a:lvl1pPr>
          </a:lstStyle>
          <a:p>
            <a:r>
              <a:rPr lang="ru-RU"/>
              <a:t>Название презентации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81750"/>
            <a:ext cx="6408737" cy="476250"/>
          </a:xfrm>
        </p:spPr>
        <p:txBody>
          <a:bodyPr/>
          <a:lstStyle>
            <a:lvl1pPr algn="l">
              <a:defRPr sz="14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lang="ru-RU"/>
              <a:t>Название мероприятия и дата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43D7D-25BE-4223-90EB-3EFCA2DC1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0513" y="1268413"/>
            <a:ext cx="2057400" cy="4886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6019800" cy="4886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AB651-8B26-48A2-920F-AA4F84684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6955-AF19-4E13-84C2-83E910614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1E4E-E946-40EA-84FD-51F516FD4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2060575"/>
            <a:ext cx="4038600" cy="4094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9313" y="2060575"/>
            <a:ext cx="4038600" cy="4094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B569-BEBB-47DB-BA3E-A3F905861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7DB2-0524-4FDD-9A1A-2FC8EE649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470FD-C487-409C-9339-6EC50A612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3A34C-1659-4A60-B740-663C3B3D7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B4AD4-DF9F-40AC-9A8F-181BDCEAD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E314F-1568-4354-B937-14C4968BE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060575"/>
            <a:ext cx="82296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6100" y="549275"/>
            <a:ext cx="43354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ru-RU"/>
              <a:t>ФИО</a:t>
            </a:r>
          </a:p>
          <a:p>
            <a:pPr>
              <a:defRPr/>
            </a:pPr>
            <a:r>
              <a:rPr lang="ru-RU"/>
              <a:t>должность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24625"/>
            <a:ext cx="12588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fld id="{065DE282-629B-4341-8B5D-AB68E7A30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539A2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39A22"/>
        </a:buClr>
        <a:buFont typeface="Webdings" pitchFamily="18" charset="2"/>
        <a:buChar char="a"/>
        <a:defRPr sz="24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39A22"/>
        </a:buClr>
        <a:buFont typeface="Arial" charset="0"/>
        <a:buChar char="●"/>
        <a:defRPr sz="2000">
          <a:solidFill>
            <a:srgbClr val="29292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39A22"/>
        </a:buClr>
        <a:buChar char="o"/>
        <a:defRPr sz="2400">
          <a:solidFill>
            <a:srgbClr val="29292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39A22"/>
        </a:buClr>
        <a:buFont typeface="Arial" charset="0"/>
        <a:buChar char="•"/>
        <a:defRPr sz="1600">
          <a:solidFill>
            <a:srgbClr val="29292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39A22"/>
        </a:buClr>
        <a:buFont typeface="Wingdings" pitchFamily="2" charset="2"/>
        <a:buChar char="þ"/>
        <a:defRPr sz="1400">
          <a:solidFill>
            <a:srgbClr val="29292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39A22"/>
        </a:buClr>
        <a:buFont typeface="Wingdings" pitchFamily="2" charset="2"/>
        <a:buChar char="þ"/>
        <a:defRPr sz="1400">
          <a:solidFill>
            <a:srgbClr val="29292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39A22"/>
        </a:buClr>
        <a:buFont typeface="Wingdings" pitchFamily="2" charset="2"/>
        <a:buChar char="þ"/>
        <a:defRPr sz="1400">
          <a:solidFill>
            <a:srgbClr val="29292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39A22"/>
        </a:buClr>
        <a:buFont typeface="Wingdings" pitchFamily="2" charset="2"/>
        <a:buChar char="þ"/>
        <a:defRPr sz="1400">
          <a:solidFill>
            <a:srgbClr val="29292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39A22"/>
        </a:buClr>
        <a:buFont typeface="Wingdings" pitchFamily="2" charset="2"/>
        <a:buChar char="þ"/>
        <a:defRPr sz="1400">
          <a:solidFill>
            <a:srgbClr val="292929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9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ru-RU" smtClean="0"/>
              <a:t>г. Санкт-Петербург  18 октября 2010 г.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75" y="1428750"/>
            <a:ext cx="5857875" cy="5143500"/>
          </a:xfrm>
        </p:spPr>
        <p:txBody>
          <a:bodyPr/>
          <a:lstStyle/>
          <a:p>
            <a:pPr eaLnBrk="1" hangingPunct="1"/>
            <a:r>
              <a:rPr lang="ru-RU" sz="3200" smtClean="0"/>
              <a:t>Централизация формирования стратегии развития ИКТ на территории субъекта РФ как средство оптимизации затрат на информатизацию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067175" y="4797425"/>
            <a:ext cx="46005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rgbClr val="539A22"/>
              </a:buClr>
              <a:buFont typeface="Webdings" pitchFamily="18" charset="2"/>
              <a:buNone/>
            </a:pPr>
            <a:endParaRPr lang="ru-RU" sz="1600">
              <a:solidFill>
                <a:srgbClr val="292929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067175" y="5084763"/>
            <a:ext cx="46005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rgbClr val="539A22"/>
              </a:buClr>
              <a:buFont typeface="Webdings" pitchFamily="18" charset="2"/>
              <a:buNone/>
            </a:pPr>
            <a:endParaRPr lang="ru-RU" sz="1200">
              <a:solidFill>
                <a:srgbClr val="5F5F5F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067175" y="1916113"/>
            <a:ext cx="46085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3000">
              <a:solidFill>
                <a:srgbClr val="539A2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71500" y="2428875"/>
            <a:ext cx="835821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  </a:t>
            </a:r>
            <a:r>
              <a:rPr lang="ru-RU" sz="2800" dirty="0"/>
              <a:t>Инфраструктура доступа к Интернет, оказания </a:t>
            </a:r>
            <a:r>
              <a:rPr lang="ru-RU" sz="2800" dirty="0"/>
              <a:t>услуг </a:t>
            </a:r>
            <a:r>
              <a:rPr lang="ru-RU" sz="2800" dirty="0"/>
              <a:t>и </a:t>
            </a:r>
            <a:r>
              <a:rPr lang="ru-RU" sz="2800" dirty="0"/>
              <a:t>к </a:t>
            </a:r>
            <a:r>
              <a:rPr lang="ru-RU" sz="2800" dirty="0"/>
              <a:t>получения услуг в электронном </a:t>
            </a:r>
            <a:r>
              <a:rPr lang="ru-RU" sz="2800" dirty="0" smtClean="0"/>
              <a:t>виде</a:t>
            </a:r>
          </a:p>
          <a:p>
            <a:pPr>
              <a:buFont typeface="Arial" pitchFamily="34" charset="0"/>
              <a:buChar char="•"/>
              <a:defRPr/>
            </a:pPr>
            <a:endParaRPr lang="ru-RU" sz="28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/>
              <a:t>Создание и поддержка актуальных баз данных на базе программного обеспечения, </a:t>
            </a:r>
            <a:r>
              <a:rPr lang="ru-RU" sz="2800" dirty="0" smtClean="0"/>
              <a:t>единообразного </a:t>
            </a:r>
            <a:r>
              <a:rPr lang="ru-RU" sz="2800" dirty="0"/>
              <a:t>для данного региона </a:t>
            </a:r>
            <a:endParaRPr lang="ru-RU" sz="2800" dirty="0" smtClean="0"/>
          </a:p>
          <a:p>
            <a:pPr>
              <a:defRPr/>
            </a:pPr>
            <a:endParaRPr lang="ru-RU" sz="28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292929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/>
              <a:t>Построение системы обмена данными в электронном </a:t>
            </a:r>
            <a:r>
              <a:rPr lang="ru-RU" sz="2800" dirty="0" smtClean="0"/>
              <a:t>виде (РСМЭВ)</a:t>
            </a:r>
            <a:endParaRPr lang="ru-RU" sz="2800" dirty="0">
              <a:solidFill>
                <a:srgbClr val="292929"/>
              </a:solidFill>
              <a:latin typeface="+mj-lt"/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ru-RU" sz="2400" dirty="0">
              <a:solidFill>
                <a:srgbClr val="539A2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4375" y="1428750"/>
            <a:ext cx="82867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539A22"/>
                </a:solidFill>
                <a:latin typeface="+mj-lt"/>
                <a:ea typeface="+mj-ea"/>
                <a:cs typeface="+mj-cs"/>
              </a:rPr>
              <a:t>ТРИ СОСТАВЛЯЮЩИЕ СТРУКТУРЫ ИКТ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539A22"/>
                </a:solidFill>
                <a:latin typeface="+mj-lt"/>
                <a:ea typeface="+mj-ea"/>
                <a:cs typeface="+mj-cs"/>
              </a:rPr>
              <a:t>В РЕГИОНЕ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356100" y="549275"/>
            <a:ext cx="4335463" cy="431800"/>
          </a:xfrm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786058"/>
            <a:ext cx="8072493" cy="928694"/>
          </a:xfr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dirty="0" smtClean="0"/>
              <a:t>Институты национальных проектов, федеральных целевых программ (Здоровье, Жилье, Электронная Россия…)</a:t>
            </a:r>
            <a:endParaRPr lang="ru-RU" dirty="0" smtClean="0"/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charset="0"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AutoNum type="romanUcPeriod" startAt="3"/>
              <a:defRPr/>
            </a:pPr>
            <a:endParaRPr lang="ru-RU" sz="2000" dirty="0" smtClean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00034" y="4000504"/>
            <a:ext cx="8072494" cy="928694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endParaRPr lang="ru-RU" sz="2000" dirty="0" smtClean="0"/>
          </a:p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lang="ru-RU" sz="2400" dirty="0" smtClean="0"/>
              <a:t>Региональные целевые программы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00034" y="5286388"/>
            <a:ext cx="8072494" cy="785818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Муниципальные целевые программы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643966" cy="720725"/>
          </a:xfrm>
        </p:spPr>
        <p:txBody>
          <a:bodyPr/>
          <a:lstStyle/>
          <a:p>
            <a:r>
              <a:rPr lang="ru-RU" dirty="0" smtClean="0"/>
              <a:t>Стратегия реализации приоритетов развития общества</a:t>
            </a:r>
            <a:endParaRPr lang="ru-RU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356100" y="549275"/>
            <a:ext cx="4335463" cy="431800"/>
          </a:xfrm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428868"/>
            <a:ext cx="8215370" cy="700051"/>
          </a:xfr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endParaRPr lang="ru-RU" sz="2000" dirty="0" smtClean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000" dirty="0" smtClean="0"/>
              <a:t>Региональные целевые программы</a:t>
            </a:r>
            <a:endParaRPr lang="ru-RU" sz="2000" dirty="0" smtClean="0"/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charset="0"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AutoNum type="romanUcPeriod" startAt="3"/>
              <a:defRPr/>
            </a:pPr>
            <a:endParaRPr lang="ru-RU" sz="2000" dirty="0" smtClean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00034" y="328612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Инфраструктура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0034" y="4286256"/>
            <a:ext cx="8072494" cy="78581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lang="ru-RU" sz="2000" dirty="0" smtClean="0"/>
              <a:t>Муниципальные целевые программы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643966" cy="720725"/>
          </a:xfrm>
        </p:spPr>
        <p:txBody>
          <a:bodyPr/>
          <a:lstStyle/>
          <a:p>
            <a:r>
              <a:rPr lang="ru-RU" dirty="0" smtClean="0"/>
              <a:t>Реализация региональных и муниципальных целевых программ</a:t>
            </a:r>
            <a:endParaRPr lang="ru-RU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14678" y="328612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Программное</a:t>
            </a: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обеспечение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72198" y="328612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Базы данных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0034" y="542926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Инфраструктура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86116" y="542926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Программное</a:t>
            </a: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обеспечение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72198" y="5429264"/>
            <a:ext cx="2643206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Базы данных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356100" y="549275"/>
            <a:ext cx="4335463" cy="431800"/>
          </a:xfrm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428868"/>
            <a:ext cx="8072493" cy="700051"/>
          </a:xfr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000" dirty="0" smtClean="0"/>
              <a:t>Региональная система межведомственного электронного взаимодействия</a:t>
            </a:r>
            <a:endParaRPr lang="ru-RU" sz="2000" dirty="0" smtClean="0"/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Tx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charset="0"/>
              <a:buNone/>
              <a:defRPr/>
            </a:pPr>
            <a:endParaRPr lang="ru-RU" sz="2000" dirty="0" smtClean="0">
              <a:ea typeface="Arial Unicode MS" pitchFamily="34" charset="-128"/>
              <a:cs typeface="Arial Unicode MS" pitchFamily="34" charset="-128"/>
            </a:endParaRPr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812800" indent="-812800" algn="ctr" eaLnBrk="1" hangingPunct="1">
              <a:buClr>
                <a:schemeClr val="tx1"/>
              </a:buClr>
              <a:buFont typeface="Wingdings" pitchFamily="2" charset="2"/>
              <a:buAutoNum type="romanUcPeriod" startAt="3"/>
              <a:defRPr/>
            </a:pPr>
            <a:endParaRPr lang="ru-RU" sz="2000" dirty="0" smtClean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500034" y="3286124"/>
            <a:ext cx="8072494" cy="714380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lang="ru-RU" sz="2000" dirty="0" smtClean="0"/>
              <a:t>Базы данных федерального уровня (ФНС, РОСРЕЕСТР, ПФ, ФМС)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0034" y="4286256"/>
            <a:ext cx="8072494" cy="785817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2000" dirty="0" smtClean="0"/>
              <a:t>Базы данных регионального уровня (Единый социальный регистр, реестр имущества, т.п.)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500034" y="5357826"/>
            <a:ext cx="8072494" cy="7143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ts val="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Базы данных муниципального уровня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(ЗАГС, паспортные столы, учет потребления энергоресурсов, архивы, т.п.)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SzTx/>
              <a:buFont typeface="Arial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12800" marR="0" lvl="0" indent="-8128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AutoNum type="romanUcPeriod" startAt="3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643966" cy="720725"/>
          </a:xfrm>
        </p:spPr>
        <p:txBody>
          <a:bodyPr/>
          <a:lstStyle/>
          <a:p>
            <a:r>
              <a:rPr lang="ru-RU" dirty="0" smtClean="0"/>
              <a:t>Принадлежность баз данных, участвующих в предоставлении данных РСМЭВ</a:t>
            </a:r>
            <a:endParaRPr lang="ru-RU" dirty="0"/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356100" y="549275"/>
            <a:ext cx="4335463" cy="431800"/>
          </a:xfrm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  <p:sp>
        <p:nvSpPr>
          <p:cNvPr id="921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D2A2B3-4DA9-4A8E-A8C8-1A313E282486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85874"/>
            <a:ext cx="8229600" cy="1214431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Выявленные проблемы при отсутствии централизованной стратегии развития ИКТ в регионе</a:t>
            </a:r>
            <a:endParaRPr lang="ru-RU" sz="2800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214563"/>
            <a:ext cx="8429625" cy="3940175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endParaRPr lang="ru-RU" sz="20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Сложность организации процедуры обмена данными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Отсутствие прозрачности правовой принадлежности баз данных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Отсутствие унификации предоставления услуг в регионе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Дублирование затрат на реализацию программ в регионе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ru-RU" sz="2000" dirty="0" smtClean="0"/>
          </a:p>
          <a:p>
            <a:pPr eaLnBrk="1" hangingPunct="1">
              <a:spcAft>
                <a:spcPts val="600"/>
              </a:spcAft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ru-RU" dirty="0" smtClean="0"/>
              <a:t>Преображенская Наталия Алексеевна                           Заместитель генерального директора</a:t>
            </a:r>
          </a:p>
        </p:txBody>
      </p:sp>
      <p:sp>
        <p:nvSpPr>
          <p:cNvPr id="921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D2A2B3-4DA9-4A8E-A8C8-1A313E282486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85875"/>
            <a:ext cx="8229600" cy="928688"/>
          </a:xfrm>
        </p:spPr>
        <p:txBody>
          <a:bodyPr/>
          <a:lstStyle/>
          <a:p>
            <a:pPr eaLnBrk="1" hangingPunct="1"/>
            <a:r>
              <a:rPr lang="ru-RU" dirty="0" smtClean="0"/>
              <a:t>Выгоды при централизации управления ИКТ в регионе</a:t>
            </a:r>
            <a:endParaRPr lang="ru-RU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214563"/>
            <a:ext cx="8429625" cy="3940175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endParaRPr lang="ru-RU" sz="20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Эффективное использование текущей инфраструктуры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Отсутствие межведомственных барьеров при организации электронного взаимодействия между региональными и муниципальными уровнями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Правильное оформление нормативно-правовой базы принадлежности баз данных</a:t>
            </a:r>
            <a:endParaRPr lang="ru-RU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Единообразие сервисов межведомственного обмена</a:t>
            </a:r>
          </a:p>
          <a:p>
            <a:pPr eaLnBrk="1" hangingPunct="1">
              <a:spcAft>
                <a:spcPts val="600"/>
              </a:spcAft>
              <a:defRPr/>
            </a:pPr>
            <a:endParaRPr lang="ru-RU" sz="2000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ru-RU" sz="2000" dirty="0" smtClean="0"/>
          </a:p>
          <a:p>
            <a:pPr eaLnBrk="1" hangingPunct="1">
              <a:spcAft>
                <a:spcPts val="600"/>
              </a:spcAft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ru-RU" smtClean="0"/>
              <a:t>ФИО</a:t>
            </a:r>
          </a:p>
          <a:p>
            <a:r>
              <a:rPr lang="ru-RU" smtClean="0"/>
              <a:t>должность</a:t>
            </a:r>
          </a:p>
        </p:txBody>
      </p:sp>
      <p:sp>
        <p:nvSpPr>
          <p:cNvPr id="1024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064F45-F44C-4EFB-BA24-E934137CA9A7}" type="slidenum">
              <a:rPr lang="ru-RU" smtClean="0"/>
              <a:pPr/>
              <a:t>8</a:t>
            </a:fld>
            <a:endParaRPr lang="ru-RU" smtClean="0"/>
          </a:p>
        </p:txBody>
      </p:sp>
      <p:pic>
        <p:nvPicPr>
          <p:cNvPr id="10244" name="Picture 4" descr="последни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4643438" y="4437063"/>
            <a:ext cx="3113087" cy="369887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endParaRPr lang="ru-RU">
              <a:solidFill>
                <a:srgbClr val="539A22"/>
              </a:solidFill>
            </a:endParaRP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3071813" y="1628775"/>
            <a:ext cx="6072187" cy="301928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ru-RU" dirty="0">
                <a:solidFill>
                  <a:srgbClr val="5F5F5F"/>
                </a:solidFill>
              </a:rPr>
              <a:t>.</a:t>
            </a:r>
          </a:p>
          <a:p>
            <a:pPr eaLnBrk="0" hangingPunct="0">
              <a:spcBef>
                <a:spcPct val="30000"/>
              </a:spcBef>
            </a:pPr>
            <a:endParaRPr lang="ru-RU" dirty="0">
              <a:solidFill>
                <a:srgbClr val="5F5F5F"/>
              </a:solidFill>
            </a:endParaRPr>
          </a:p>
          <a:p>
            <a:pPr eaLnBrk="0" hangingPunct="0">
              <a:spcBef>
                <a:spcPct val="30000"/>
              </a:spcBef>
            </a:pPr>
            <a:r>
              <a:rPr lang="ru-RU" sz="2400" dirty="0">
                <a:solidFill>
                  <a:srgbClr val="5F5F5F"/>
                </a:solidFill>
              </a:rPr>
              <a:t>Заместитель генерального директора компании БОСС-Референт</a:t>
            </a:r>
          </a:p>
          <a:p>
            <a:pPr eaLnBrk="0" hangingPunct="0">
              <a:spcBef>
                <a:spcPct val="30000"/>
              </a:spcBef>
            </a:pPr>
            <a:r>
              <a:rPr lang="ru-RU" sz="2400" dirty="0">
                <a:solidFill>
                  <a:srgbClr val="5F5F5F"/>
                </a:solidFill>
              </a:rPr>
              <a:t>Преображенская Н.А</a:t>
            </a:r>
            <a:r>
              <a:rPr lang="ru-RU" dirty="0" smtClean="0">
                <a:solidFill>
                  <a:srgbClr val="5F5F5F"/>
                </a:solidFill>
              </a:rPr>
              <a:t>.</a:t>
            </a:r>
          </a:p>
          <a:p>
            <a:pPr eaLnBrk="0" hangingPunct="0">
              <a:spcBef>
                <a:spcPct val="30000"/>
              </a:spcBef>
            </a:pPr>
            <a:r>
              <a:rPr lang="ru-RU" sz="2400" dirty="0" smtClean="0">
                <a:solidFill>
                  <a:srgbClr val="5F5F5F"/>
                </a:solidFill>
              </a:rPr>
              <a:t>8 (495) 974-79-79</a:t>
            </a:r>
          </a:p>
          <a:p>
            <a:pPr eaLnBrk="0" hangingPunct="0">
              <a:spcBef>
                <a:spcPct val="30000"/>
              </a:spcBef>
            </a:pPr>
            <a:r>
              <a:rPr lang="en-US" sz="2400" dirty="0" smtClean="0">
                <a:solidFill>
                  <a:srgbClr val="5F5F5F"/>
                </a:solidFill>
              </a:rPr>
              <a:t>npreobrazhenskaya@boss-referent.ru</a:t>
            </a:r>
            <a:endParaRPr lang="ru-RU" sz="2400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358</Words>
  <Application>Microsoft Office PowerPoint</Application>
  <PresentationFormat>Экран (4:3)</PresentationFormat>
  <Paragraphs>145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Webdings</vt:lpstr>
      <vt:lpstr>Wingdings</vt:lpstr>
      <vt:lpstr>Garamond</vt:lpstr>
      <vt:lpstr>Calibri</vt:lpstr>
      <vt:lpstr>Оформление по умолчанию</vt:lpstr>
      <vt:lpstr>Централизация формирования стратегии развития ИКТ на территории субъекта РФ как средство оптимизации затрат на информатизацию  </vt:lpstr>
      <vt:lpstr>Слайд 2</vt:lpstr>
      <vt:lpstr>Стратегия реализации приоритетов развития общества</vt:lpstr>
      <vt:lpstr>Реализация региональных и муниципальных целевых программ</vt:lpstr>
      <vt:lpstr>Принадлежность баз данных, участвующих в предоставлении данных РСМЭВ</vt:lpstr>
      <vt:lpstr>Выявленные проблемы при отсутствии централизованной стратегии развития ИКТ в регионе</vt:lpstr>
      <vt:lpstr>Выгоды при централизации управления ИКТ в регионе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Преображенская Н.А.</cp:lastModifiedBy>
  <cp:revision>36</cp:revision>
  <dcterms:created xsi:type="dcterms:W3CDTF">2008-11-04T12:01:36Z</dcterms:created>
  <dcterms:modified xsi:type="dcterms:W3CDTF">2010-10-18T12:40:05Z</dcterms:modified>
</cp:coreProperties>
</file>