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7" r:id="rId3"/>
    <p:sldId id="271" r:id="rId4"/>
    <p:sldId id="358" r:id="rId5"/>
    <p:sldId id="362" r:id="rId6"/>
    <p:sldId id="360" r:id="rId7"/>
    <p:sldId id="349" r:id="rId8"/>
    <p:sldId id="356" r:id="rId9"/>
    <p:sldId id="317" r:id="rId10"/>
    <p:sldId id="357" r:id="rId11"/>
    <p:sldId id="351" r:id="rId12"/>
    <p:sldId id="361" r:id="rId13"/>
    <p:sldId id="354" r:id="rId14"/>
  </p:sldIdLst>
  <p:sldSz cx="9144000" cy="6858000" type="screen4x3"/>
  <p:notesSz cx="6815138" cy="982345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0DA"/>
    <a:srgbClr val="3229EF"/>
    <a:srgbClr val="0066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566" autoAdjust="0"/>
    <p:restoredTop sz="86420" autoAdjust="0"/>
  </p:normalViewPr>
  <p:slideViewPr>
    <p:cSldViewPr>
      <p:cViewPr>
        <p:scale>
          <a:sx n="75" d="100"/>
          <a:sy n="75" d="100"/>
        </p:scale>
        <p:origin x="-192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822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866" y="-84"/>
      </p:cViewPr>
      <p:guideLst>
        <p:guide orient="horz" pos="3094"/>
        <p:guide pos="214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EE4634F-F65A-468C-A992-239A4D3C8369}" type="datetimeFigureOut">
              <a:rPr lang="ru-RU"/>
              <a:pPr>
                <a:defRPr/>
              </a:pPr>
              <a:t>15.10.2010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31325"/>
            <a:ext cx="29527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331325"/>
            <a:ext cx="29527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38C5ABD-679B-4133-BFDC-012E10DF5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4F57A34-F520-41F2-9E29-DE27E391334E}" type="datetimeFigureOut">
              <a:rPr lang="ru-RU"/>
              <a:pPr>
                <a:defRPr/>
              </a:pPr>
              <a:t>15.10.2010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736600"/>
            <a:ext cx="4911725" cy="3684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665663"/>
            <a:ext cx="5453062" cy="4421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31325"/>
            <a:ext cx="29527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331325"/>
            <a:ext cx="29527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31DCB05-D4AA-4E2E-8DAC-3E449F239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DCB05-D4AA-4E2E-8DAC-3E449F239FB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B862A-DD54-4CCE-A903-5055C8C9559F}" type="datetime1">
              <a:rPr lang="ru-RU"/>
              <a:pPr>
                <a:defRPr/>
              </a:pPr>
              <a:t>15.10.2010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0EC12-D745-49E2-827E-AB3EC89BC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D1E66-8CC5-4ABD-9CFC-B0FE0DD5AF5B}" type="datetime1">
              <a:rPr lang="ru-RU"/>
              <a:pPr>
                <a:defRPr/>
              </a:pPr>
              <a:t>15.10.2010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DAB78-4A7E-47BB-A2D7-4F6916F99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323D6-6185-4A27-8E03-8DA9B4486FBA}" type="datetime1">
              <a:rPr lang="ru-RU"/>
              <a:pPr>
                <a:defRPr/>
              </a:pPr>
              <a:t>15.10.2010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CF432-593F-488D-8376-FB2E54C68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9F5A-C6C2-45F6-9EB9-DFB26B53949E}" type="datetime1">
              <a:rPr lang="ru-RU"/>
              <a:pPr>
                <a:defRPr/>
              </a:pPr>
              <a:t>15.10.2010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467CE-2E31-4612-8116-73834854A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38EB6-16C9-4C81-A156-AB5007A12B79}" type="datetime1">
              <a:rPr lang="ru-RU"/>
              <a:pPr>
                <a:defRPr/>
              </a:pPr>
              <a:t>15.10.2010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0AEB4-949F-48BE-A885-9ED8AD2B9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6F8C5-426E-4376-AB00-27A9CC6F6197}" type="datetime1">
              <a:rPr lang="ru-RU"/>
              <a:pPr>
                <a:defRPr/>
              </a:pPr>
              <a:t>15.10.2010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2A004-426E-4EC1-9FDD-AE36245CF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DF059-98EA-4FB6-9E33-4FCD72DCFF46}" type="datetime1">
              <a:rPr lang="ru-RU"/>
              <a:pPr>
                <a:defRPr/>
              </a:pPr>
              <a:t>15.10.2010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9A529-3851-4A83-B179-987F39355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BA6A7-6245-4397-9D25-2092BE8FA3E6}" type="datetime1">
              <a:rPr lang="ru-RU"/>
              <a:pPr>
                <a:defRPr/>
              </a:pPr>
              <a:t>15.10.2010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30A85-9856-4BA9-8992-0955581A3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CBF0B-9792-4F58-9071-B3833AED7CD6}" type="datetime1">
              <a:rPr lang="ru-RU"/>
              <a:pPr>
                <a:defRPr/>
              </a:pPr>
              <a:t>15.10.2010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7B05-BFF7-4D72-8A6B-1EEAC2EBC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F9464-14DF-4A5D-AA52-A4E863C534D4}" type="datetime1">
              <a:rPr lang="ru-RU"/>
              <a:pPr>
                <a:defRPr/>
              </a:pPr>
              <a:t>15.10.2010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6D914-EBEF-401F-83A8-2E351732C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E6C5C-C19B-4B75-A1D7-53B54A93D1A6}" type="datetime1">
              <a:rPr lang="ru-RU"/>
              <a:pPr>
                <a:defRPr/>
              </a:pPr>
              <a:t>15.10.2010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BF307-557C-4A80-843A-5F7325FF9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2FBDC-3182-40A7-8E2C-F84E29E92B50}" type="datetime1">
              <a:rPr lang="ru-RU"/>
              <a:pPr>
                <a:defRPr/>
              </a:pPr>
              <a:t>15.10.2010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F7325-8C85-4F7B-B37F-A15AC0C2A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F2B1AB-B7D6-4C07-84E1-D3521145E2F5}" type="datetime1">
              <a:rPr lang="ru-RU"/>
              <a:pPr>
                <a:defRPr/>
              </a:pPr>
              <a:t>15.10.2010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2C5B9C-5F72-4F3D-A4BE-4C2876161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0" descr="Изображение в банер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500"/>
            <a:ext cx="8286808" cy="207168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3000" b="1" dirty="0" smtClean="0">
                <a:latin typeface="PromtImperial" pitchFamily="34" charset="0"/>
              </a:rPr>
              <a:t>Агломерация как системный подход     </a:t>
            </a:r>
            <a:br>
              <a:rPr lang="ru-RU" sz="3000" b="1" dirty="0" smtClean="0">
                <a:latin typeface="PromtImperial" pitchFamily="34" charset="0"/>
              </a:rPr>
            </a:br>
            <a:r>
              <a:rPr lang="ru-RU" sz="3000" b="1" dirty="0" smtClean="0">
                <a:latin typeface="PromtImperial" pitchFamily="34" charset="0"/>
              </a:rPr>
              <a:t>к развитию </a:t>
            </a:r>
            <a:r>
              <a:rPr lang="ru-RU" sz="3000" b="1" dirty="0" err="1" smtClean="0">
                <a:latin typeface="PromtImperial" pitchFamily="34" charset="0"/>
              </a:rPr>
              <a:t>монопрофильных</a:t>
            </a:r>
            <a:r>
              <a:rPr lang="ru-RU" sz="3000" b="1" dirty="0" smtClean="0">
                <a:latin typeface="PromtImperial" pitchFamily="34" charset="0"/>
              </a:rPr>
              <a:t> территорий</a:t>
            </a:r>
          </a:p>
        </p:txBody>
      </p:sp>
      <p:pic>
        <p:nvPicPr>
          <p:cNvPr id="6149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642918"/>
            <a:ext cx="1852612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0" descr="Изображение в банер2.jpg"/>
          <p:cNvPicPr preferRelativeResize="0"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857875" y="1000108"/>
            <a:ext cx="328612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857875" y="6500813"/>
            <a:ext cx="328612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4843461" y="-12700"/>
            <a:ext cx="4300539" cy="58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Кемеровская область</a:t>
            </a:r>
          </a:p>
        </p:txBody>
      </p:sp>
      <p:sp>
        <p:nvSpPr>
          <p:cNvPr id="18" name="Номер слайда 30"/>
          <p:cNvSpPr>
            <a:spLocks noGrp="1"/>
          </p:cNvSpPr>
          <p:nvPr>
            <p:ph type="sldNum" sz="quarter" idx="12"/>
          </p:nvPr>
        </p:nvSpPr>
        <p:spPr>
          <a:xfrm>
            <a:off x="7000875" y="6492875"/>
            <a:ext cx="2133600" cy="365125"/>
          </a:xfrm>
        </p:spPr>
        <p:txBody>
          <a:bodyPr/>
          <a:lstStyle/>
          <a:p>
            <a:pPr>
              <a:defRPr/>
            </a:pPr>
            <a:fld id="{2D986163-2C88-4B18-AB75-A6F4D75A1D1F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582737" y="642918"/>
            <a:ext cx="7561263" cy="571500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ru-RU" sz="1700" b="1" dirty="0" smtClean="0">
                <a:solidFill>
                  <a:srgbClr val="2F0DBD"/>
                </a:solidFill>
                <a:latin typeface="Arial" pitchFamily="34" charset="0"/>
                <a:cs typeface="Arial" pitchFamily="34" charset="0"/>
              </a:rPr>
              <a:t>Направления государственной политики в поддержке агломерации </a:t>
            </a:r>
            <a:endParaRPr lang="ru-RU" sz="1700" b="1" dirty="0">
              <a:solidFill>
                <a:srgbClr val="2F0DB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571612"/>
            <a:ext cx="3311759" cy="4738691"/>
          </a:xfrm>
          <a:prstGeom prst="rect">
            <a:avLst/>
          </a:prstGeom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1211157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214414" y="1000108"/>
            <a:ext cx="7643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j-lt"/>
              </a:rPr>
              <a:t>           </a:t>
            </a:r>
            <a:r>
              <a:rPr lang="ru-RU" sz="2400" b="1" dirty="0" smtClean="0">
                <a:latin typeface="+mj-lt"/>
              </a:rPr>
              <a:t>Пояс сельскохозяйственных районов агломерации</a:t>
            </a:r>
            <a:endParaRPr lang="ru-RU" sz="2400" b="1" dirty="0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57620" y="2071678"/>
            <a:ext cx="5000660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algn="ctr"/>
            <a:r>
              <a:rPr lang="ru-RU" dirty="0" smtClean="0">
                <a:solidFill>
                  <a:schemeClr val="bg1"/>
                </a:solidFill>
                <a:ea typeface="Times New Roman" pitchFamily="18" charset="0"/>
              </a:rPr>
              <a:t>7 муниципальных районов в зоне агломерации в совокупности дают  </a:t>
            </a:r>
            <a:r>
              <a:rPr lang="ru-RU" b="1" dirty="0" smtClean="0">
                <a:solidFill>
                  <a:schemeClr val="bg1"/>
                </a:solidFill>
                <a:ea typeface="Times New Roman" pitchFamily="18" charset="0"/>
              </a:rPr>
              <a:t>53,12% </a:t>
            </a:r>
            <a:r>
              <a:rPr lang="ru-RU" dirty="0" smtClean="0">
                <a:solidFill>
                  <a:schemeClr val="bg1"/>
                </a:solidFill>
                <a:ea typeface="Times New Roman" pitchFamily="18" charset="0"/>
              </a:rPr>
              <a:t>от всей произведенной в области сельскохозяйственной продукции.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857620" y="3714752"/>
            <a:ext cx="5000660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Отраслевые стратегические документы Кемеровской области  предусматривают развитие механизма агропромышленных парков для более эффективной интеграции сельскохозяйственных производителей с переработчиками и потребительским рынком.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10" descr="Изображение в бане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AFFEB-673A-4C23-BF67-40DAE7090B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4843461" y="-12700"/>
            <a:ext cx="4300539" cy="58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Кемеровская область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314450" y="571480"/>
            <a:ext cx="782955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ru-RU" sz="1700" b="1" dirty="0" smtClean="0">
                <a:solidFill>
                  <a:srgbClr val="2F0DBD"/>
                </a:solidFill>
                <a:latin typeface="Arial" pitchFamily="34" charset="0"/>
                <a:cs typeface="Arial" pitchFamily="34" charset="0"/>
              </a:rPr>
              <a:t>Направления государственной политики в поддержке агломерации </a:t>
            </a:r>
            <a:endParaRPr lang="ru-RU" sz="1700" b="1" dirty="0">
              <a:solidFill>
                <a:srgbClr val="2F0DB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857875" y="1000108"/>
            <a:ext cx="328612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1211157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00034" y="2357430"/>
            <a:ext cx="8072494" cy="3286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Типы зон экономического благоприятствования:</a:t>
            </a:r>
          </a:p>
          <a:p>
            <a:endParaRPr lang="ru-RU" sz="800" b="1" dirty="0" smtClean="0"/>
          </a:p>
          <a:p>
            <a:r>
              <a:rPr lang="ru-RU" dirty="0" smtClean="0"/>
              <a:t>1) промышленно-производственного типа;</a:t>
            </a:r>
          </a:p>
          <a:p>
            <a:r>
              <a:rPr lang="ru-RU" dirty="0" smtClean="0"/>
              <a:t>2) агропромышленного типа;</a:t>
            </a:r>
          </a:p>
          <a:p>
            <a:r>
              <a:rPr lang="ru-RU" dirty="0" smtClean="0"/>
              <a:t>3)технико-внедренческого типа;</a:t>
            </a:r>
          </a:p>
          <a:p>
            <a:r>
              <a:rPr lang="ru-RU" dirty="0" smtClean="0"/>
              <a:t>4)туристско-рекреационного типа.</a:t>
            </a:r>
          </a:p>
          <a:p>
            <a:endParaRPr lang="ru-RU" dirty="0" smtClean="0"/>
          </a:p>
          <a:p>
            <a:r>
              <a:rPr lang="ru-RU" dirty="0" smtClean="0"/>
              <a:t>Зоны  туристско-рекреационного типа и агропромышленного типа могут располагаться на территориях нескольких муниципальных образований.</a:t>
            </a:r>
          </a:p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57224" y="507207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786322"/>
            <a:ext cx="61436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500" b="1" dirty="0" smtClean="0">
              <a:solidFill>
                <a:srgbClr val="FF0000"/>
              </a:solidFill>
              <a:latin typeface="+mn-lt"/>
            </a:endParaRPr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2571744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1142984"/>
            <a:ext cx="8715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              Региональный закон «О зонах экономического благоприятствования» – инструмент управления инвестиционными потоками в рамках  агломерации</a:t>
            </a:r>
            <a:endParaRPr lang="ru-RU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6D914-EBEF-401F-83A8-2E351732CE1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3" name="Рисунок 10" descr="Изображение в бане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1211157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4843461" y="-12700"/>
            <a:ext cx="4300539" cy="58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Кемеровская область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314450" y="571480"/>
            <a:ext cx="782955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ru-RU" sz="1700" b="1" dirty="0" smtClean="0">
                <a:solidFill>
                  <a:srgbClr val="2F0DBD"/>
                </a:solidFill>
                <a:latin typeface="Arial" pitchFamily="34" charset="0"/>
                <a:cs typeface="Arial" pitchFamily="34" charset="0"/>
              </a:rPr>
              <a:t>Направления государственной политики в поддержке агломерации </a:t>
            </a:r>
            <a:endParaRPr lang="ru-RU" sz="1700" b="1" dirty="0">
              <a:solidFill>
                <a:srgbClr val="2F0DB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857875" y="1000108"/>
            <a:ext cx="328612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307671"/>
            <a:ext cx="1428760" cy="12750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357158" y="1142984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        Первые обособленные территории с особыми условиями ведения бизнеса</a:t>
            </a:r>
            <a:endParaRPr lang="ru-RU" sz="2400" b="1" dirty="0"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2071678"/>
            <a:ext cx="535785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857364"/>
            <a:ext cx="1428760" cy="13477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285720" y="2214554"/>
            <a:ext cx="5715040" cy="642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Зона туристско-рекреационного типа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 в Горной </a:t>
            </a:r>
            <a:r>
              <a:rPr lang="ru-RU" dirty="0" err="1" smtClean="0">
                <a:solidFill>
                  <a:schemeClr val="bg1"/>
                </a:solidFill>
                <a:latin typeface="+mn-lt"/>
              </a:rPr>
              <a:t>Шории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, моногород Таштагол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3357562"/>
            <a:ext cx="535785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3429000"/>
            <a:ext cx="5572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Зона промышленно-производственного типа «Северная </a:t>
            </a:r>
            <a:r>
              <a:rPr lang="ru-RU" dirty="0" err="1" smtClean="0">
                <a:solidFill>
                  <a:schemeClr val="bg1"/>
                </a:solidFill>
                <a:latin typeface="+mn-lt"/>
              </a:rPr>
              <a:t>промзона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»,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моногород  Ленинск-Кузнецкий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1500" y="4714884"/>
            <a:ext cx="5357822" cy="100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Зона промышленно-производственного типа,</a:t>
            </a:r>
          </a:p>
          <a:p>
            <a:pPr algn="ctr">
              <a:defRPr/>
            </a:pPr>
            <a:r>
              <a:rPr lang="ru-RU" dirty="0"/>
              <a:t>моногород Юрга</a:t>
            </a:r>
          </a:p>
        </p:txBody>
      </p:sp>
      <p:pic>
        <p:nvPicPr>
          <p:cNvPr id="18" name="Picture 25" descr="kgz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3" y="4643446"/>
            <a:ext cx="1500199" cy="12858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0" descr="Изображение в бане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857875" y="6500813"/>
            <a:ext cx="328612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4843461" y="-12700"/>
            <a:ext cx="4300539" cy="58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Кемеровская область</a:t>
            </a:r>
          </a:p>
        </p:txBody>
      </p:sp>
      <p:sp>
        <p:nvSpPr>
          <p:cNvPr id="36" name="Номер слайда 30"/>
          <p:cNvSpPr txBox="1">
            <a:spLocks noGrp="1"/>
          </p:cNvSpPr>
          <p:nvPr/>
        </p:nvSpPr>
        <p:spPr>
          <a:xfrm>
            <a:off x="7000875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6779233-BDB5-4DB0-A67D-CE9B00B313BA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200" dirty="0">
              <a:latin typeface="+mn-lt"/>
            </a:endParaRPr>
          </a:p>
        </p:txBody>
      </p:sp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642918"/>
            <a:ext cx="1852612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357158" y="3429000"/>
            <a:ext cx="8643998" cy="85725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4000" b="1" dirty="0" smtClean="0"/>
              <a:t>Благодарим за внимание!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Рисунок 10" descr="Изображение в бане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637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857875" y="1000108"/>
            <a:ext cx="328612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857875" y="6500813"/>
            <a:ext cx="328612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4843461" y="-12700"/>
            <a:ext cx="4300539" cy="58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Кемеровская область</a:t>
            </a:r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AFB96901-DF45-45CC-91AD-ECEA2DDBA9E6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1211157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Заголовок 1"/>
          <p:cNvSpPr txBox="1">
            <a:spLocks/>
          </p:cNvSpPr>
          <p:nvPr/>
        </p:nvSpPr>
        <p:spPr bwMode="auto">
          <a:xfrm>
            <a:off x="928662" y="2643182"/>
            <a:ext cx="792961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3200" b="1" dirty="0">
              <a:solidFill>
                <a:srgbClr val="2F0DBD"/>
              </a:solidFill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 bwMode="auto">
          <a:xfrm>
            <a:off x="1314450" y="571500"/>
            <a:ext cx="782955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ru-RU" sz="2000" b="1" dirty="0" smtClean="0">
                <a:solidFill>
                  <a:srgbClr val="2F0DBD"/>
                </a:solidFill>
              </a:rPr>
              <a:t>Предпосылки формирования Кузбасской агломерации</a:t>
            </a:r>
            <a:endParaRPr lang="ru-RU" sz="2000" b="1" dirty="0">
              <a:solidFill>
                <a:srgbClr val="2F0DBD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929058" y="5143511"/>
            <a:ext cx="5072098" cy="1071571"/>
            <a:chOff x="159279" y="625572"/>
            <a:chExt cx="3717810" cy="212221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59279" y="625572"/>
              <a:ext cx="3717810" cy="21222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316370" y="1615940"/>
              <a:ext cx="3378644" cy="8488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Кемерово и Новокузнецк – это 38% жителей области  (более 1 млн. человек)</a:t>
              </a: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700" kern="1200" dirty="0"/>
            </a:p>
          </p:txBody>
        </p:sp>
      </p:grpSp>
      <p:pic>
        <p:nvPicPr>
          <p:cNvPr id="15" name="Picture 13" descr="Кемеровская область_ схема расселе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1571612"/>
            <a:ext cx="3643338" cy="4643470"/>
          </a:xfrm>
          <a:prstGeom prst="rect">
            <a:avLst/>
          </a:prstGeom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6" name="Группа 15"/>
          <p:cNvGrpSpPr/>
          <p:nvPr/>
        </p:nvGrpSpPr>
        <p:grpSpPr>
          <a:xfrm>
            <a:off x="3929058" y="3919060"/>
            <a:ext cx="5072098" cy="1153013"/>
            <a:chOff x="2901" y="2346837"/>
            <a:chExt cx="6140766" cy="122445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901" y="2346837"/>
              <a:ext cx="6140766" cy="122445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2901" y="2357462"/>
              <a:ext cx="6120967" cy="12138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Плотность населения в зоне Кузбасской агломерации – 60,2 человека на км</a:t>
              </a:r>
              <a:r>
                <a:rPr lang="ru-RU" sz="1800" kern="1200" baseline="30000" dirty="0" smtClean="0"/>
                <a:t>2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(в среднем по области – 29,5 человека на км</a:t>
              </a:r>
              <a:r>
                <a:rPr lang="ru-RU" sz="1800" kern="1200" baseline="30000" dirty="0" smtClean="0"/>
                <a:t>2 </a:t>
              </a:r>
              <a:r>
                <a:rPr lang="ru-RU" sz="1800" kern="1200" baseline="0" dirty="0" smtClean="0"/>
                <a:t>)</a:t>
              </a:r>
              <a:endParaRPr lang="ru-RU" sz="1800" kern="12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929058" y="1571612"/>
            <a:ext cx="2428892" cy="1785950"/>
            <a:chOff x="2262386" y="-93581"/>
            <a:chExt cx="3081460" cy="2339547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262386" y="-93581"/>
              <a:ext cx="3081460" cy="224596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2262386" y="0"/>
              <a:ext cx="3081460" cy="2245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Самый высокий уровень урбанизации в СФО</a:t>
              </a:r>
              <a:r>
                <a:rPr lang="en-US" sz="1800" kern="1200" dirty="0" smtClean="0"/>
                <a:t>: 85%</a:t>
              </a:r>
              <a:r>
                <a:rPr lang="ru-RU" sz="1800" kern="1200" dirty="0" smtClean="0"/>
                <a:t> жителей – население городов</a:t>
              </a:r>
              <a:endParaRPr lang="ru-RU" sz="1800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429388" y="1571612"/>
            <a:ext cx="2571768" cy="1714512"/>
            <a:chOff x="-182146" y="0"/>
            <a:chExt cx="5590246" cy="3172233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-182146" y="0"/>
              <a:ext cx="5590246" cy="317223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-182146" y="0"/>
              <a:ext cx="5590246" cy="31722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В зоне Кузбасской агломерации проживает 78% населения области (2,2 млн. человек</a:t>
              </a:r>
              <a:r>
                <a:rPr lang="ru-RU" sz="2000" kern="1200" dirty="0" smtClean="0"/>
                <a:t>)</a:t>
              </a:r>
              <a:endParaRPr lang="ru-RU" sz="20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0" descr="Изображение в бане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857875" y="1071563"/>
            <a:ext cx="328612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857875" y="6500813"/>
            <a:ext cx="328612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4843461" y="-12700"/>
            <a:ext cx="4300539" cy="58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Кемеровская область</a:t>
            </a:r>
          </a:p>
        </p:txBody>
      </p:sp>
      <p:sp>
        <p:nvSpPr>
          <p:cNvPr id="7178" name="Заголовок 1"/>
          <p:cNvSpPr>
            <a:spLocks noGrp="1"/>
          </p:cNvSpPr>
          <p:nvPr>
            <p:ph type="title"/>
          </p:nvPr>
        </p:nvSpPr>
        <p:spPr>
          <a:xfrm>
            <a:off x="914400" y="642918"/>
            <a:ext cx="8229600" cy="428625"/>
          </a:xfrm>
        </p:spPr>
        <p:txBody>
          <a:bodyPr/>
          <a:lstStyle/>
          <a:p>
            <a:pPr algn="r"/>
            <a:r>
              <a:rPr lang="ru-RU" sz="2000" b="1" dirty="0" smtClean="0">
                <a:solidFill>
                  <a:srgbClr val="2F0DBD"/>
                </a:solidFill>
                <a:latin typeface="Arial" charset="0"/>
                <a:cs typeface="Arial" charset="0"/>
              </a:rPr>
              <a:t>Предпосылки формирования Кузбасской агломерации</a:t>
            </a:r>
          </a:p>
        </p:txBody>
      </p:sp>
      <p:sp>
        <p:nvSpPr>
          <p:cNvPr id="43" name="Номер слайда 4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530D3C2C-45F6-4C7A-9C4B-C2E48F9B9A8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1211157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1571612"/>
            <a:ext cx="3241519" cy="4714007"/>
          </a:xfrm>
          <a:prstGeom prst="rect">
            <a:avLst/>
          </a:prstGeom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Прямоугольник 11"/>
          <p:cNvSpPr/>
          <p:nvPr/>
        </p:nvSpPr>
        <p:spPr>
          <a:xfrm>
            <a:off x="3786182" y="2643182"/>
            <a:ext cx="5000660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Кузбассе 17 моногородов.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 них проживает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1 млн. 700 тыс. </a:t>
            </a:r>
            <a:r>
              <a:rPr lang="ru-RU" dirty="0" smtClean="0">
                <a:solidFill>
                  <a:schemeClr val="bg1"/>
                </a:solidFill>
              </a:rPr>
              <a:t>человек. 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Это  </a:t>
            </a:r>
            <a:r>
              <a:rPr lang="ru-RU" b="1" dirty="0" smtClean="0">
                <a:solidFill>
                  <a:schemeClr val="bg1"/>
                </a:solidFill>
              </a:rPr>
              <a:t>60%  </a:t>
            </a:r>
            <a:r>
              <a:rPr lang="ru-RU" dirty="0" smtClean="0">
                <a:solidFill>
                  <a:schemeClr val="bg1"/>
                </a:solidFill>
              </a:rPr>
              <a:t>населения Кемеровской области.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57422" y="1071546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Моногорода Кемеровской области 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0" descr="Изображение в бане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857875" y="1071546"/>
            <a:ext cx="328612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857875" y="6500813"/>
            <a:ext cx="328612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4843461" y="-12700"/>
            <a:ext cx="4300539" cy="58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Кемеровская область</a:t>
            </a:r>
          </a:p>
        </p:txBody>
      </p:sp>
      <p:sp>
        <p:nvSpPr>
          <p:cNvPr id="19" name="Номер слайда 30"/>
          <p:cNvSpPr>
            <a:spLocks noGrp="1"/>
          </p:cNvSpPr>
          <p:nvPr>
            <p:ph type="sldNum" sz="quarter" idx="12"/>
          </p:nvPr>
        </p:nvSpPr>
        <p:spPr>
          <a:xfrm>
            <a:off x="7000875" y="6492875"/>
            <a:ext cx="2133600" cy="365125"/>
          </a:xfrm>
        </p:spPr>
        <p:txBody>
          <a:bodyPr/>
          <a:lstStyle/>
          <a:p>
            <a:pPr>
              <a:defRPr/>
            </a:pPr>
            <a:fld id="{D5F77FDC-B42A-46EF-B550-0FF79CAEC434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1211157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582737" y="642918"/>
            <a:ext cx="7561263" cy="571500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ru-RU" sz="2000" b="1" dirty="0" smtClean="0">
                <a:solidFill>
                  <a:srgbClr val="2F0DBD"/>
                </a:solidFill>
                <a:latin typeface="Arial" pitchFamily="34" charset="0"/>
                <a:ea typeface="+mj-ea"/>
                <a:cs typeface="Arial" pitchFamily="34" charset="0"/>
              </a:rPr>
              <a:t>Предпосылки формирования Кузбасской агломерации</a:t>
            </a:r>
            <a:endParaRPr lang="ru-RU" sz="2000" b="1" dirty="0">
              <a:solidFill>
                <a:srgbClr val="2F0DBD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03" y="1571612"/>
            <a:ext cx="3295651" cy="4705350"/>
          </a:xfrm>
          <a:prstGeom prst="rect">
            <a:avLst/>
          </a:prstGeom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3786182" y="5072074"/>
            <a:ext cx="5072098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итоге к 2020 году существующая агломерация преобразуются в сплошную систему расселения с расширением границ.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71736" y="1071546"/>
            <a:ext cx="4794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+mj-lt"/>
              </a:rPr>
              <a:t>Субурбанизация</a:t>
            </a:r>
            <a:r>
              <a:rPr lang="ru-RU" sz="2400" b="1" dirty="0" smtClean="0">
                <a:latin typeface="+mj-lt"/>
              </a:rPr>
              <a:t> городов Кузбасса</a:t>
            </a:r>
            <a:endParaRPr lang="ru-RU" sz="2400" b="1" dirty="0"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86182" y="1571612"/>
            <a:ext cx="507209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городах Кемерово и Новокузнецк прогнозируется активное развитие пригородной зоны.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86182" y="2857496"/>
            <a:ext cx="5072098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Так же опорные города (Белово, </a:t>
            </a:r>
            <a:r>
              <a:rPr lang="ru-RU" dirty="0" err="1" smtClean="0"/>
              <a:t>Киселевск</a:t>
            </a:r>
            <a:r>
              <a:rPr lang="ru-RU" dirty="0" smtClean="0"/>
              <a:t>, </a:t>
            </a:r>
            <a:r>
              <a:rPr lang="ru-RU" dirty="0" smtClean="0"/>
              <a:t>Ленинск-Кузнецкий,  Прокопьевск </a:t>
            </a:r>
            <a:r>
              <a:rPr lang="ru-RU" dirty="0" smtClean="0"/>
              <a:t> и </a:t>
            </a:r>
            <a:r>
              <a:rPr lang="ru-RU" dirty="0" smtClean="0"/>
              <a:t>Междуреченск) сохранят свое значение для системы расселения области за счет значительного развития производственной и непроизводственной сфер.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0AEB4-949F-48BE-A885-9ED8AD2B9A8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Рисунок 10" descr="Изображение в бане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4843461" y="-12700"/>
            <a:ext cx="4300539" cy="58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Кемеровская область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1211157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82737" y="642918"/>
            <a:ext cx="7561263" cy="571500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endParaRPr lang="ru-RU" sz="2000" b="1" dirty="0">
              <a:solidFill>
                <a:srgbClr val="2F0DBD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857875" y="928670"/>
            <a:ext cx="328612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1582737" y="571480"/>
            <a:ext cx="7561263" cy="571500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ru-RU" sz="1700" b="1" dirty="0" smtClean="0">
                <a:solidFill>
                  <a:srgbClr val="2F0DBD"/>
                </a:solidFill>
                <a:latin typeface="Arial" pitchFamily="34" charset="0"/>
                <a:ea typeface="+mj-ea"/>
                <a:cs typeface="Arial" pitchFamily="34" charset="0"/>
              </a:rPr>
              <a:t>Направления государственной политики в поддержке агломерации </a:t>
            </a:r>
            <a:endParaRPr lang="ru-RU" sz="1700" b="1" dirty="0">
              <a:solidFill>
                <a:srgbClr val="2F0DBD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1571612"/>
            <a:ext cx="8215370" cy="4214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модернизация системы здравоохранения;</a:t>
            </a:r>
          </a:p>
          <a:p>
            <a:r>
              <a:rPr lang="ru-RU" dirty="0" smtClean="0"/>
              <a:t>- модернизация системы образования;</a:t>
            </a:r>
          </a:p>
          <a:p>
            <a:r>
              <a:rPr lang="ru-RU" dirty="0" smtClean="0"/>
              <a:t>- развитие регионального рынка труда;</a:t>
            </a:r>
          </a:p>
          <a:p>
            <a:r>
              <a:rPr lang="ru-RU" dirty="0" smtClean="0"/>
              <a:t>- развитие транспортных систем;</a:t>
            </a:r>
          </a:p>
          <a:p>
            <a:pPr marL="88900" indent="-88900"/>
            <a:r>
              <a:rPr lang="ru-RU" dirty="0" smtClean="0"/>
              <a:t>- пространственное развитие городов через малоэтажное  строительство;</a:t>
            </a:r>
          </a:p>
          <a:p>
            <a:r>
              <a:rPr lang="ru-RU" dirty="0" smtClean="0"/>
              <a:t>- развитие системы ЖКХ;</a:t>
            </a:r>
          </a:p>
          <a:p>
            <a:r>
              <a:rPr lang="ru-RU" dirty="0" smtClean="0"/>
              <a:t>- туризм;</a:t>
            </a:r>
          </a:p>
          <a:p>
            <a:r>
              <a:rPr lang="ru-RU" dirty="0" smtClean="0"/>
              <a:t>- сельское хозяйство;</a:t>
            </a:r>
          </a:p>
          <a:p>
            <a:r>
              <a:rPr lang="ru-RU" dirty="0" smtClean="0"/>
              <a:t>- торговля;</a:t>
            </a:r>
          </a:p>
          <a:p>
            <a:pPr marL="88900" indent="-88900"/>
            <a:r>
              <a:rPr lang="ru-RU" dirty="0" smtClean="0"/>
              <a:t>- инструменты развития (комплексные инвестиционные планы модернизации    моногородов, формирование комплексной системы стратегического планирования Кемеровской области, региональный закон «О зонах экономического благоприятствования»).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71604" y="1000108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Приоритеты государственного администрирования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0" descr="Изображение в бане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857875" y="1071563"/>
            <a:ext cx="328612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857875" y="6500813"/>
            <a:ext cx="328612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3357563"/>
            <a:ext cx="8715375" cy="42465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6575" indent="-174625">
              <a:buFontTx/>
              <a:buBlip>
                <a:blip r:embed="rId3"/>
              </a:buBlip>
              <a:defRPr/>
            </a:pPr>
            <a:endParaRPr lang="ru-RU" b="1" dirty="0">
              <a:latin typeface="Arial" pitchFamily="34" charset="0"/>
            </a:endParaRPr>
          </a:p>
          <a:p>
            <a:pPr marL="536575" indent="-174625">
              <a:buFontTx/>
              <a:buBlip>
                <a:blip r:embed="rId3"/>
              </a:buBlip>
              <a:defRPr/>
            </a:pPr>
            <a:endParaRPr lang="ru-RU" b="1" dirty="0">
              <a:latin typeface="Arial" pitchFamily="34" charset="0"/>
            </a:endParaRPr>
          </a:p>
          <a:p>
            <a:pPr marL="536575" indent="-174625">
              <a:buFontTx/>
              <a:buBlip>
                <a:blip r:embed="rId3"/>
              </a:buBlip>
              <a:defRPr/>
            </a:pPr>
            <a:endParaRPr lang="ru-RU" b="1" dirty="0">
              <a:latin typeface="Arial" pitchFamily="34" charset="0"/>
            </a:endParaRPr>
          </a:p>
          <a:p>
            <a:pPr marL="536575" indent="-174625">
              <a:buFontTx/>
              <a:buBlip>
                <a:blip r:embed="rId3"/>
              </a:buBlip>
              <a:defRPr/>
            </a:pPr>
            <a:endParaRPr lang="ru-RU" b="1" dirty="0">
              <a:latin typeface="Arial" pitchFamily="34" charset="0"/>
            </a:endParaRPr>
          </a:p>
          <a:p>
            <a:pPr marL="536575" indent="-174625">
              <a:buFontTx/>
              <a:buBlip>
                <a:blip r:embed="rId3"/>
              </a:buBlip>
              <a:defRPr/>
            </a:pPr>
            <a:endParaRPr lang="ru-RU" b="1" dirty="0">
              <a:latin typeface="Arial" pitchFamily="34" charset="0"/>
            </a:endParaRPr>
          </a:p>
          <a:p>
            <a:pPr marL="536575" indent="-174625">
              <a:buFontTx/>
              <a:buBlip>
                <a:blip r:embed="rId3"/>
              </a:buBlip>
              <a:defRPr/>
            </a:pPr>
            <a:endParaRPr lang="ru-RU" b="1" dirty="0">
              <a:latin typeface="Arial" pitchFamily="34" charset="0"/>
            </a:endParaRPr>
          </a:p>
          <a:p>
            <a:pPr marL="536575" indent="-174625">
              <a:buFontTx/>
              <a:buBlip>
                <a:blip r:embed="rId3"/>
              </a:buBlip>
              <a:defRPr/>
            </a:pPr>
            <a:endParaRPr lang="ru-RU" b="1" dirty="0">
              <a:latin typeface="Arial" pitchFamily="34" charset="0"/>
            </a:endParaRPr>
          </a:p>
          <a:p>
            <a:pPr marL="536575" indent="-174625">
              <a:buFontTx/>
              <a:buBlip>
                <a:blip r:embed="rId3"/>
              </a:buBlip>
              <a:defRPr/>
            </a:pPr>
            <a:endParaRPr lang="ru-RU" b="1" dirty="0">
              <a:latin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4843461" y="-12700"/>
            <a:ext cx="4300539" cy="58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Кемеровская область</a:t>
            </a: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>
          <a:xfrm>
            <a:off x="7000875" y="6492875"/>
            <a:ext cx="2133600" cy="365125"/>
          </a:xfrm>
        </p:spPr>
        <p:txBody>
          <a:bodyPr/>
          <a:lstStyle/>
          <a:p>
            <a:pPr>
              <a:defRPr/>
            </a:pPr>
            <a:fld id="{87243A65-6146-4C35-8C35-6B301D0E9BBB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1511300" y="642938"/>
            <a:ext cx="7561263" cy="571500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ru-RU" sz="1700" b="1" dirty="0" smtClean="0">
                <a:solidFill>
                  <a:srgbClr val="2F0DBD"/>
                </a:solidFill>
                <a:latin typeface="Arial" pitchFamily="34" charset="0"/>
                <a:ea typeface="+mj-ea"/>
                <a:cs typeface="Arial" pitchFamily="34" charset="0"/>
              </a:rPr>
              <a:t>Направления государственной политики в поддержке агломерации </a:t>
            </a:r>
            <a:endParaRPr lang="ru-RU" sz="1700" b="1" dirty="0">
              <a:solidFill>
                <a:srgbClr val="2F0DBD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1211157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83" y="1609743"/>
            <a:ext cx="3215918" cy="4676777"/>
          </a:xfrm>
          <a:prstGeom prst="rect">
            <a:avLst/>
          </a:prstGeom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cxnSp>
        <p:nvCxnSpPr>
          <p:cNvPr id="14" name="Прямая со стрелкой 13"/>
          <p:cNvCxnSpPr/>
          <p:nvPr/>
        </p:nvCxnSpPr>
        <p:spPr>
          <a:xfrm rot="5400000" flipH="1" flipV="1">
            <a:off x="1785918" y="4714884"/>
            <a:ext cx="285752" cy="1428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643042" y="4643446"/>
            <a:ext cx="285752" cy="1428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1214414" y="2857496"/>
            <a:ext cx="142876" cy="714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857224" y="3071810"/>
            <a:ext cx="214314" cy="1428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 flipH="1" flipV="1">
            <a:off x="785786" y="3286124"/>
            <a:ext cx="714380" cy="1428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500166" y="4500570"/>
            <a:ext cx="357190" cy="714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500166" y="4286256"/>
            <a:ext cx="500066" cy="21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428860" y="1071546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Направления трудовой миграции</a:t>
            </a:r>
            <a:endParaRPr lang="ru-RU" sz="2400" b="1" dirty="0">
              <a:latin typeface="+mj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786182" y="4572008"/>
            <a:ext cx="4786346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Ключевым фактором интеграции рынка труда является транспортная инфраструктура.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6182" y="2000240"/>
            <a:ext cx="4786346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Уже сейчас крупнейшие города определяют направления трудовой маятниковой миграции близлежащих территорий и, соответственно, </a:t>
            </a:r>
            <a:r>
              <a:rPr lang="ru-RU" dirty="0" err="1" smtClean="0"/>
              <a:t>внутрирегиональные</a:t>
            </a:r>
            <a:r>
              <a:rPr lang="ru-RU" dirty="0" smtClean="0"/>
              <a:t> транспортные потоки.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D8A31-BDAB-406E-B8F5-B47206247AC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8195" name="Рисунок 10" descr="Изображение в бане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4843461" y="-12700"/>
            <a:ext cx="4300539" cy="58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Кемеровская область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857875" y="1000108"/>
            <a:ext cx="328612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35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9E96A4-E962-4A48-9419-08D46BA6BED4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 dirty="0">
              <a:latin typeface="+mn-lt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1211157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14414" y="642918"/>
            <a:ext cx="7929587" cy="571500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ru-RU" sz="1700" b="1" dirty="0" smtClean="0">
                <a:solidFill>
                  <a:srgbClr val="2F0DBD"/>
                </a:solidFill>
                <a:latin typeface="Arial" pitchFamily="34" charset="0"/>
                <a:cs typeface="Arial" pitchFamily="34" charset="0"/>
              </a:rPr>
              <a:t>Направления государственной политики в поддержке агломерации </a:t>
            </a:r>
            <a:endParaRPr lang="ru-RU" sz="1700" b="1" dirty="0">
              <a:solidFill>
                <a:srgbClr val="2F0DB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5984" y="1000108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Транспортная инфраструктура</a:t>
            </a:r>
            <a:endParaRPr lang="ru-RU" sz="2400" b="1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1571612"/>
            <a:ext cx="3371852" cy="4740835"/>
          </a:xfrm>
          <a:prstGeom prst="rect">
            <a:avLst/>
          </a:prstGeom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6" name="Выноска 1 15"/>
          <p:cNvSpPr/>
          <p:nvPr/>
        </p:nvSpPr>
        <p:spPr>
          <a:xfrm>
            <a:off x="1857356" y="2643182"/>
            <a:ext cx="1857388" cy="571504"/>
          </a:xfrm>
          <a:prstGeom prst="borderCallout1">
            <a:avLst>
              <a:gd name="adj1" fmla="val 32998"/>
              <a:gd name="adj2" fmla="val -1019"/>
              <a:gd name="adj3" fmla="val 143075"/>
              <a:gd name="adj4" fmla="val -22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Строящаяся автодорога </a:t>
            </a:r>
            <a:r>
              <a:rPr lang="ru-RU" sz="1200" dirty="0" err="1" smtClean="0"/>
              <a:t>Кемерово-Ленинск-Кузнецкий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29058" y="2357430"/>
            <a:ext cx="4786346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algn="ctr"/>
            <a:r>
              <a:rPr lang="ru-RU" dirty="0" smtClean="0">
                <a:solidFill>
                  <a:schemeClr val="bg1"/>
                </a:solidFill>
              </a:rPr>
              <a:t>Новая дорога позволит повысить пропускную способность трассы, сократит время в пути до города Кемерово в 2 раза.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929058" y="3929066"/>
            <a:ext cx="478634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bg1"/>
                </a:solidFill>
              </a:rPr>
              <a:t>2 аэропорта обеспечивают регулярные сообщения с крупными городами России и международными курортами.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B3A2F-6B88-4B00-96B2-863ED7CFFCF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3315" name="Рисунок 10" descr="Изображение в бане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4843461" y="-12700"/>
            <a:ext cx="4300539" cy="58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Кемеровская область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857875" y="928670"/>
            <a:ext cx="328612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1211157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582737" y="571480"/>
            <a:ext cx="7561263" cy="428628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ru-RU" sz="1700" b="1" dirty="0" smtClean="0">
                <a:solidFill>
                  <a:srgbClr val="2F0DBD"/>
                </a:solidFill>
                <a:latin typeface="Arial" pitchFamily="34" charset="0"/>
                <a:cs typeface="Arial" pitchFamily="34" charset="0"/>
              </a:rPr>
              <a:t>Направления государственной политики в поддержке агломерации </a:t>
            </a:r>
            <a:endParaRPr lang="ru-RU" sz="1700" b="1" dirty="0">
              <a:solidFill>
                <a:srgbClr val="2F0DB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4546" y="1000108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Проекты малоэтажного строительства</a:t>
            </a:r>
            <a:endParaRPr lang="ru-RU" sz="2400" b="1" dirty="0">
              <a:latin typeface="+mj-lt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24" y="1571612"/>
            <a:ext cx="3855534" cy="475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4143372" y="2214554"/>
            <a:ext cx="4714908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Комплексное освоение территорий через проекты малоэтажной застройки – новая среда обитания в рамках агломерации.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3929066"/>
            <a:ext cx="4714908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2010 году доля малоэтажного строительства составит не менее  50%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0" descr="Изображение в банер2.jpg"/>
          <p:cNvPicPr preferRelativeResize="0"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857875" y="6500813"/>
            <a:ext cx="328612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4843461" y="-12700"/>
            <a:ext cx="4300539" cy="58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Кемеровская область</a:t>
            </a:r>
          </a:p>
        </p:txBody>
      </p:sp>
      <p:sp>
        <p:nvSpPr>
          <p:cNvPr id="18" name="Номер слайда 30"/>
          <p:cNvSpPr>
            <a:spLocks noGrp="1"/>
          </p:cNvSpPr>
          <p:nvPr>
            <p:ph type="sldNum" sz="quarter" idx="12"/>
          </p:nvPr>
        </p:nvSpPr>
        <p:spPr>
          <a:xfrm>
            <a:off x="7000875" y="6492875"/>
            <a:ext cx="2133600" cy="365125"/>
          </a:xfrm>
        </p:spPr>
        <p:txBody>
          <a:bodyPr/>
          <a:lstStyle/>
          <a:p>
            <a:pPr>
              <a:defRPr/>
            </a:pPr>
            <a:fld id="{2A93892A-3F96-4B8B-8B03-5F7ED30C604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357290" y="642918"/>
            <a:ext cx="7786710" cy="428628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ru-RU" sz="1700" b="1" dirty="0" smtClean="0">
                <a:solidFill>
                  <a:srgbClr val="2F0DBD"/>
                </a:solidFill>
                <a:latin typeface="Arial" pitchFamily="34" charset="0"/>
                <a:cs typeface="Arial" pitchFamily="34" charset="0"/>
              </a:rPr>
              <a:t>Направления государственной политики в поддержке агломерации </a:t>
            </a:r>
            <a:endParaRPr lang="ru-RU" sz="1700" b="1" dirty="0">
              <a:solidFill>
                <a:srgbClr val="2F0DB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1211157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2214546" y="1000108"/>
            <a:ext cx="5880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+mn-lt"/>
              </a:rPr>
              <a:t>Туристические зоны Кемеровской области</a:t>
            </a:r>
            <a:endParaRPr lang="ru-RU" sz="2400" b="1" dirty="0">
              <a:latin typeface="+mn-lt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857875" y="1000108"/>
            <a:ext cx="328612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Выноска 1 27"/>
          <p:cNvSpPr/>
          <p:nvPr/>
        </p:nvSpPr>
        <p:spPr>
          <a:xfrm>
            <a:off x="2357422" y="3571876"/>
            <a:ext cx="1357322" cy="571504"/>
          </a:xfrm>
          <a:prstGeom prst="borderCallout1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500174"/>
            <a:ext cx="3286148" cy="477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Блок-схема: процесс 35"/>
          <p:cNvSpPr/>
          <p:nvPr/>
        </p:nvSpPr>
        <p:spPr>
          <a:xfrm>
            <a:off x="714348" y="2357430"/>
            <a:ext cx="1785950" cy="571504"/>
          </a:xfrm>
          <a:prstGeom prst="flowChartProcess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Зеленогорская</a:t>
            </a:r>
            <a:endParaRPr lang="ru-RU" dirty="0"/>
          </a:p>
        </p:txBody>
      </p:sp>
      <p:cxnSp>
        <p:nvCxnSpPr>
          <p:cNvPr id="38" name="Прямая соединительная линия 37"/>
          <p:cNvCxnSpPr>
            <a:stCxn id="36" idx="3"/>
          </p:cNvCxnSpPr>
          <p:nvPr/>
        </p:nvCxnSpPr>
        <p:spPr>
          <a:xfrm>
            <a:off x="2500298" y="2643182"/>
            <a:ext cx="1857388" cy="7143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Выноска 1 25"/>
          <p:cNvSpPr/>
          <p:nvPr/>
        </p:nvSpPr>
        <p:spPr>
          <a:xfrm>
            <a:off x="6572264" y="3429000"/>
            <a:ext cx="1857388" cy="571504"/>
          </a:xfrm>
          <a:prstGeom prst="borderCallout1">
            <a:avLst>
              <a:gd name="adj1" fmla="val 25914"/>
              <a:gd name="adj2" fmla="val -985"/>
              <a:gd name="adj3" fmla="val 183015"/>
              <a:gd name="adj4" fmla="val -60150"/>
            </a:avLst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«Поднебесные Зубья»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142976" y="3571876"/>
            <a:ext cx="1357322" cy="57150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Салаирская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500298" y="3643314"/>
            <a:ext cx="1071570" cy="428628"/>
          </a:xfrm>
          <a:prstGeom prst="line">
            <a:avLst/>
          </a:prstGeom>
          <a:ln w="317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Выноска 1 26"/>
          <p:cNvSpPr/>
          <p:nvPr/>
        </p:nvSpPr>
        <p:spPr>
          <a:xfrm>
            <a:off x="6215074" y="2000240"/>
            <a:ext cx="1285884" cy="500066"/>
          </a:xfrm>
          <a:prstGeom prst="borderCallout1">
            <a:avLst>
              <a:gd name="adj1" fmla="val 51500"/>
              <a:gd name="adj2" fmla="val -3026"/>
              <a:gd name="adj3" fmla="val 136709"/>
              <a:gd name="adj4" fmla="val -91869"/>
            </a:avLst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Кийская</a:t>
            </a:r>
            <a:endParaRPr lang="ru-RU" dirty="0"/>
          </a:p>
        </p:txBody>
      </p:sp>
      <p:sp>
        <p:nvSpPr>
          <p:cNvPr id="19" name="Выноска 1 18"/>
          <p:cNvSpPr/>
          <p:nvPr/>
        </p:nvSpPr>
        <p:spPr>
          <a:xfrm>
            <a:off x="6143636" y="5000636"/>
            <a:ext cx="1928826" cy="500066"/>
          </a:xfrm>
          <a:prstGeom prst="borderCallout1">
            <a:avLst>
              <a:gd name="adj1" fmla="val 25118"/>
              <a:gd name="adj2" fmla="val -4088"/>
              <a:gd name="adj3" fmla="val 112500"/>
              <a:gd name="adj4" fmla="val -38333"/>
            </a:avLst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Горно-Шорская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6040</TotalTime>
  <Words>575</Words>
  <Application>Microsoft Office PowerPoint</Application>
  <PresentationFormat>Экран (4:3)</PresentationFormat>
  <Paragraphs>114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PromtImperial</vt:lpstr>
      <vt:lpstr>Calibri</vt:lpstr>
      <vt:lpstr>Times New Roman</vt:lpstr>
      <vt:lpstr>Тема Office</vt:lpstr>
      <vt:lpstr>Агломерация как системный подход      к развитию монопрофильных территорий</vt:lpstr>
      <vt:lpstr>Слайд 2</vt:lpstr>
      <vt:lpstr>Предпосылки формирования Кузбасской агломерации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КОМПЛЕКСНОГО ИННОВАЦИОННОГО ПЛАНА  РАЗВИТИЯ МОНОГОРОДА ЛЕНИНСК-КУЗНЕЦКИЙ</dc:title>
  <dc:creator>Халиуллина Зульфия Рафиковна</dc:creator>
  <cp:lastModifiedBy>ches1</cp:lastModifiedBy>
  <cp:revision>863</cp:revision>
  <dcterms:created xsi:type="dcterms:W3CDTF">2010-01-16T08:19:29Z</dcterms:created>
  <dcterms:modified xsi:type="dcterms:W3CDTF">2010-10-15T08:45:47Z</dcterms:modified>
</cp:coreProperties>
</file>