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6" r:id="rId13"/>
    <p:sldId id="267" r:id="rId14"/>
    <p:sldId id="268" r:id="rId15"/>
    <p:sldId id="278" r:id="rId16"/>
    <p:sldId id="269" r:id="rId17"/>
    <p:sldId id="281" r:id="rId18"/>
    <p:sldId id="270" r:id="rId19"/>
    <p:sldId id="271" r:id="rId20"/>
    <p:sldId id="272" r:id="rId21"/>
    <p:sldId id="296" r:id="rId22"/>
    <p:sldId id="282" r:id="rId23"/>
    <p:sldId id="283" r:id="rId24"/>
    <p:sldId id="273" r:id="rId25"/>
    <p:sldId id="284" r:id="rId26"/>
    <p:sldId id="285" r:id="rId27"/>
    <p:sldId id="274" r:id="rId28"/>
    <p:sldId id="286" r:id="rId29"/>
    <p:sldId id="275" r:id="rId30"/>
    <p:sldId id="287" r:id="rId31"/>
    <p:sldId id="288" r:id="rId32"/>
    <p:sldId id="293" r:id="rId33"/>
    <p:sldId id="294" r:id="rId34"/>
    <p:sldId id="295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10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BDD4B8-1603-4F33-96E1-B64A6EBED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137D39-E1DC-4270-BE7B-B00E7BB7A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BCB4FA-E626-4B4D-88A9-02C8EB9B03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C0A5-96D9-46B3-80A9-45E4AC326D66}" type="datetimeFigureOut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8898-5AFC-4F3D-80F0-AB463C6ECD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RW_3216_RT8ramka-sve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92948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Основные понятия, зонирование и проблемы управления в стратегическом планировании социально-экономического развития приморских территорий </a:t>
            </a:r>
            <a:endParaRPr lang="ru-RU" sz="3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214950"/>
            <a:ext cx="9144000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И.С. </a:t>
            </a:r>
            <a:r>
              <a:rPr kumimoji="0" lang="ru-RU" sz="31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Арзамасцев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Тихоокеанский институт географии ДВО РАН 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Выявление устойчивости и чувствительности основных прибрежных систем, а также определение допустимых уровней воздействия на природную среду;</a:t>
            </a:r>
          </a:p>
          <a:p>
            <a:pPr lvl="0"/>
            <a:endParaRPr lang="ru-RU" sz="3600" dirty="0" smtClean="0"/>
          </a:p>
          <a:p>
            <a:pPr lvl="0"/>
            <a:r>
              <a:rPr lang="ru-RU" sz="3600" dirty="0" smtClean="0"/>
              <a:t>Выделение и анализ основных проблем и противоречий </a:t>
            </a:r>
            <a:r>
              <a:rPr lang="ru-RU" sz="3600" dirty="0" err="1" smtClean="0"/>
              <a:t>природопользователей</a:t>
            </a:r>
            <a:r>
              <a:rPr lang="ru-RU" sz="3600" dirty="0" smtClean="0"/>
              <a:t> в прибрежно-морской зоне. </a:t>
            </a:r>
          </a:p>
          <a:p>
            <a:pPr lvl="0"/>
            <a:endParaRPr lang="ru-RU" sz="3600" dirty="0" smtClean="0"/>
          </a:p>
          <a:p>
            <a:pPr lvl="0"/>
            <a:r>
              <a:rPr lang="ru-RU" sz="3600" dirty="0" smtClean="0"/>
              <a:t>Выявление приоритетных и допустимых типов природопользования.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4000" b="1" dirty="0" smtClean="0"/>
              <a:t>Наша </a:t>
            </a:r>
            <a:r>
              <a:rPr lang="ru-RU" sz="4000" b="1" dirty="0"/>
              <a:t>первая задача </a:t>
            </a:r>
            <a:r>
              <a:rPr lang="ru-RU" sz="4000" b="1" dirty="0" smtClean="0"/>
              <a:t>–сформулировать </a:t>
            </a:r>
            <a:r>
              <a:rPr lang="ru-RU" sz="4000" b="1" dirty="0"/>
              <a:t>понятие «прибрежная зона»  и определить ее </a:t>
            </a:r>
            <a:r>
              <a:rPr lang="ru-RU" sz="4000" b="1" dirty="0" smtClean="0"/>
              <a:t>границы на </a:t>
            </a:r>
            <a:r>
              <a:rPr lang="ru-RU" sz="4000" b="1" dirty="0"/>
              <a:t>основе ряда принципов: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1. Прибрежная зона должна быть определена  как объект управления. 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2</a:t>
            </a:r>
            <a:r>
              <a:rPr lang="ru-RU" sz="3600" dirty="0"/>
              <a:t>. Прибрежная зона должна быть определена, как единая геологическая, физико-географическая, </a:t>
            </a:r>
            <a:r>
              <a:rPr lang="ru-RU" sz="3600" dirty="0" err="1"/>
              <a:t>гидролито-динамичесая</a:t>
            </a:r>
            <a:r>
              <a:rPr lang="ru-RU" sz="3600" dirty="0"/>
              <a:t> природная система (</a:t>
            </a:r>
            <a:r>
              <a:rPr lang="ru-RU" sz="3600" dirty="0" err="1"/>
              <a:t>Айбулатов</a:t>
            </a:r>
            <a:r>
              <a:rPr lang="ru-RU" sz="3600" dirty="0"/>
              <a:t>, 2005).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3</a:t>
            </a:r>
            <a:r>
              <a:rPr lang="ru-RU" sz="3600" dirty="0"/>
              <a:t>. Соответствие существующему российскому и международному законодательству.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71500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Прибрежная зона </a:t>
            </a:r>
            <a:r>
              <a:rPr lang="ru-RU" sz="2800" dirty="0"/>
              <a:t>как </a:t>
            </a:r>
            <a:r>
              <a:rPr lang="ru-RU" sz="2800" dirty="0" smtClean="0"/>
              <a:t>объект</a:t>
            </a:r>
          </a:p>
          <a:p>
            <a:pPr>
              <a:buNone/>
            </a:pPr>
            <a:r>
              <a:rPr lang="ru-RU" sz="2800" dirty="0" smtClean="0"/>
              <a:t>управления </a:t>
            </a:r>
            <a:r>
              <a:rPr lang="ru-RU" sz="2800" dirty="0"/>
              <a:t>– это </a:t>
            </a:r>
            <a:r>
              <a:rPr lang="ru-RU" sz="2800" dirty="0" smtClean="0"/>
              <a:t>единая</a:t>
            </a:r>
          </a:p>
          <a:p>
            <a:pPr>
              <a:buNone/>
            </a:pPr>
            <a:r>
              <a:rPr lang="ru-RU" sz="2800" dirty="0" smtClean="0"/>
              <a:t>природная </a:t>
            </a:r>
            <a:r>
              <a:rPr lang="ru-RU" sz="2800" dirty="0"/>
              <a:t>и </a:t>
            </a:r>
            <a:r>
              <a:rPr lang="ru-RU" sz="2800" dirty="0" smtClean="0"/>
              <a:t>социально</a:t>
            </a:r>
          </a:p>
          <a:p>
            <a:pPr>
              <a:buNone/>
            </a:pPr>
            <a:r>
              <a:rPr lang="ru-RU" sz="2800" dirty="0" smtClean="0"/>
              <a:t>экономическая система,</a:t>
            </a:r>
          </a:p>
          <a:p>
            <a:pPr>
              <a:buNone/>
            </a:pPr>
            <a:r>
              <a:rPr lang="ru-RU" sz="2800" dirty="0" smtClean="0"/>
              <a:t>объединенная сложной</a:t>
            </a:r>
          </a:p>
          <a:p>
            <a:pPr>
              <a:buNone/>
            </a:pPr>
            <a:r>
              <a:rPr lang="ru-RU" sz="2800" dirty="0" smtClean="0"/>
              <a:t>структурой </a:t>
            </a:r>
            <a:r>
              <a:rPr lang="ru-RU" sz="2800" dirty="0"/>
              <a:t>взаимодействий. </a:t>
            </a:r>
            <a:r>
              <a:rPr lang="ru-RU" sz="2800" dirty="0" smtClean="0"/>
              <a:t>На</a:t>
            </a:r>
          </a:p>
          <a:p>
            <a:pPr>
              <a:buNone/>
            </a:pPr>
            <a:r>
              <a:rPr lang="ru-RU" sz="2800" dirty="0" smtClean="0"/>
              <a:t>суше </a:t>
            </a:r>
            <a:r>
              <a:rPr lang="ru-RU" sz="2800" dirty="0"/>
              <a:t>границы прибрежной </a:t>
            </a:r>
            <a:r>
              <a:rPr lang="ru-RU" sz="2800" dirty="0" smtClean="0"/>
              <a:t>зоны</a:t>
            </a:r>
          </a:p>
          <a:p>
            <a:pPr>
              <a:buNone/>
            </a:pPr>
            <a:r>
              <a:rPr lang="ru-RU" sz="2800" dirty="0" smtClean="0"/>
              <a:t>проходят </a:t>
            </a:r>
            <a:r>
              <a:rPr lang="ru-RU" sz="2800" dirty="0"/>
              <a:t>по </a:t>
            </a:r>
            <a:r>
              <a:rPr lang="ru-RU" sz="2800" dirty="0" smtClean="0"/>
              <a:t>административным</a:t>
            </a:r>
          </a:p>
          <a:p>
            <a:pPr>
              <a:buNone/>
            </a:pPr>
            <a:r>
              <a:rPr lang="ru-RU" sz="2800" dirty="0" smtClean="0"/>
              <a:t>рубежам </a:t>
            </a:r>
            <a:r>
              <a:rPr lang="ru-RU" sz="2800" dirty="0"/>
              <a:t>приморских краев </a:t>
            </a:r>
            <a:r>
              <a:rPr lang="ru-RU" sz="2800" dirty="0" smtClean="0"/>
              <a:t>и</a:t>
            </a:r>
          </a:p>
          <a:p>
            <a:pPr>
              <a:buNone/>
            </a:pPr>
            <a:r>
              <a:rPr lang="ru-RU" sz="2800" dirty="0" smtClean="0"/>
              <a:t>областей</a:t>
            </a:r>
            <a:r>
              <a:rPr lang="ru-RU" sz="2800" dirty="0"/>
              <a:t>, а морская </a:t>
            </a:r>
            <a:r>
              <a:rPr lang="ru-RU" sz="2800" dirty="0" smtClean="0"/>
              <a:t>граница</a:t>
            </a:r>
          </a:p>
          <a:p>
            <a:pPr>
              <a:buNone/>
            </a:pPr>
            <a:r>
              <a:rPr lang="ru-RU" sz="2800" dirty="0" smtClean="0"/>
              <a:t>прибрежной </a:t>
            </a:r>
            <a:r>
              <a:rPr lang="ru-RU" sz="2800" dirty="0"/>
              <a:t>зоны – </a:t>
            </a:r>
            <a:r>
              <a:rPr lang="ru-RU" sz="2800" dirty="0" smtClean="0"/>
              <a:t>по</a:t>
            </a:r>
          </a:p>
          <a:p>
            <a:pPr>
              <a:buNone/>
            </a:pPr>
            <a:r>
              <a:rPr lang="ru-RU" sz="2800" dirty="0" smtClean="0"/>
              <a:t>юридической </a:t>
            </a:r>
            <a:r>
              <a:rPr lang="ru-RU" sz="2800" dirty="0"/>
              <a:t>внешней </a:t>
            </a:r>
            <a:r>
              <a:rPr lang="ru-RU" sz="2800" dirty="0" smtClean="0"/>
              <a:t>границе</a:t>
            </a:r>
          </a:p>
          <a:p>
            <a:pPr>
              <a:buNone/>
            </a:pPr>
            <a:r>
              <a:rPr lang="ru-RU" sz="2800" dirty="0" smtClean="0"/>
              <a:t>континентального </a:t>
            </a:r>
            <a:r>
              <a:rPr lang="ru-RU" sz="2800" dirty="0"/>
              <a:t>шельфа </a:t>
            </a:r>
          </a:p>
        </p:txBody>
      </p:sp>
      <p:pic>
        <p:nvPicPr>
          <p:cNvPr id="25607" name="Picture 7" descr="ПЗшельфАдмГраницы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0"/>
            <a:ext cx="31242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0"/>
            <a:ext cx="8215370" cy="6858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     Наша </a:t>
            </a:r>
            <a:r>
              <a:rPr lang="ru-RU" sz="4000" b="1" dirty="0"/>
              <a:t>вторая задача – </a:t>
            </a:r>
            <a:endParaRPr lang="ru-RU" sz="4000" b="1" dirty="0" smtClean="0"/>
          </a:p>
          <a:p>
            <a:pPr algn="just">
              <a:buNone/>
            </a:pPr>
            <a:endParaRPr lang="ru-RU" sz="4000" b="1" dirty="0" smtClean="0"/>
          </a:p>
          <a:p>
            <a:pPr algn="just">
              <a:buNone/>
            </a:pPr>
            <a:r>
              <a:rPr lang="ru-RU" sz="4000" b="1" dirty="0" smtClean="0"/>
              <a:t>выполнить зонирование</a:t>
            </a:r>
          </a:p>
          <a:p>
            <a:pPr algn="just">
              <a:buNone/>
            </a:pPr>
            <a:r>
              <a:rPr lang="ru-RU" sz="4000" b="1" dirty="0" smtClean="0"/>
              <a:t>Прибрежных зон тихоокеанской</a:t>
            </a:r>
          </a:p>
          <a:p>
            <a:pPr algn="just">
              <a:buNone/>
            </a:pPr>
            <a:r>
              <a:rPr lang="ru-RU" sz="4000" b="1" dirty="0" smtClean="0"/>
              <a:t>России для </a:t>
            </a:r>
            <a:r>
              <a:rPr lang="ru-RU" sz="4000" b="1" dirty="0"/>
              <a:t>разработки </a:t>
            </a:r>
            <a:r>
              <a:rPr lang="ru-RU" sz="4000" b="1" dirty="0" smtClean="0"/>
              <a:t>программ</a:t>
            </a:r>
          </a:p>
          <a:p>
            <a:pPr algn="just">
              <a:buNone/>
            </a:pPr>
            <a:r>
              <a:rPr lang="ru-RU" sz="4000" b="1" dirty="0" smtClean="0"/>
              <a:t>Устойчивого развития </a:t>
            </a:r>
            <a:r>
              <a:rPr lang="ru-RU" sz="4000" b="1" dirty="0"/>
              <a:t>региона </a:t>
            </a:r>
            <a:r>
              <a:rPr lang="ru-RU" sz="4000" b="1" dirty="0" smtClean="0"/>
              <a:t>и</a:t>
            </a:r>
          </a:p>
          <a:p>
            <a:pPr algn="just">
              <a:buNone/>
            </a:pPr>
            <a:r>
              <a:rPr lang="ru-RU" sz="4000" b="1" dirty="0"/>
              <a:t>о</a:t>
            </a:r>
            <a:r>
              <a:rPr lang="ru-RU" sz="4000" b="1" dirty="0" smtClean="0"/>
              <a:t>рганизации комплексного</a:t>
            </a:r>
          </a:p>
          <a:p>
            <a:pPr algn="just">
              <a:buNone/>
            </a:pPr>
            <a:r>
              <a:rPr lang="ru-RU" sz="4000" b="1" dirty="0" smtClean="0"/>
              <a:t>управления</a:t>
            </a:r>
            <a:r>
              <a:rPr lang="ru-RU" sz="4000" b="1" dirty="0"/>
              <a:t>. </a:t>
            </a:r>
          </a:p>
          <a:p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414337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зонирование для Дальнего Востока выполнено по степени комфортности проживания и осуществления хозяйственной деятельности </a:t>
            </a:r>
          </a:p>
          <a:p>
            <a:endParaRPr lang="ru-RU" dirty="0"/>
          </a:p>
        </p:txBody>
      </p:sp>
      <p:pic>
        <p:nvPicPr>
          <p:cNvPr id="5" name="Picture 11" descr="kamchat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3429000"/>
            <a:ext cx="4572000" cy="3429000"/>
          </a:xfrm>
          <a:prstGeom prst="rect">
            <a:avLst/>
          </a:prstGeom>
        </p:spPr>
      </p:pic>
      <p:pic>
        <p:nvPicPr>
          <p:cNvPr id="6" name="Picture 12" descr="gu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0"/>
            <a:ext cx="4643438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6515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 </a:t>
            </a:r>
            <a:r>
              <a:rPr lang="ru-RU" sz="2800"/>
              <a:t>1- </a:t>
            </a:r>
            <a:r>
              <a:rPr lang="ru-RU" sz="2800" b="1"/>
              <a:t>абсолютно дискомфортная зона</a:t>
            </a:r>
            <a:r>
              <a:rPr lang="ru-RU" sz="2400"/>
              <a:t> характеризуется полярной ночью, периодом с температурой ниже -30°С от 5 до 170 дней, распространением  сплошной мерзлоты; </a:t>
            </a:r>
          </a:p>
          <a:p>
            <a:pPr>
              <a:lnSpc>
                <a:spcPct val="90000"/>
              </a:lnSpc>
            </a:pPr>
            <a:r>
              <a:rPr lang="ru-RU" sz="2800"/>
              <a:t>2-  </a:t>
            </a:r>
            <a:r>
              <a:rPr lang="ru-RU" sz="2800" b="1"/>
              <a:t>экстремально дискомфортная зона</a:t>
            </a:r>
            <a:r>
              <a:rPr lang="ru-RU" sz="2400"/>
              <a:t>.</a:t>
            </a:r>
          </a:p>
          <a:p>
            <a:pPr>
              <a:lnSpc>
                <a:spcPct val="90000"/>
              </a:lnSpc>
            </a:pPr>
            <a:r>
              <a:rPr lang="ru-RU" sz="2400"/>
              <a:t> Период с температурой ниже -30°С  колеблется от 5 до 130 дней. Мерзлота прерывистая. </a:t>
            </a:r>
          </a:p>
          <a:p>
            <a:pPr>
              <a:lnSpc>
                <a:spcPct val="90000"/>
              </a:lnSpc>
            </a:pPr>
            <a:r>
              <a:rPr lang="ru-RU" sz="2400"/>
              <a:t> </a:t>
            </a:r>
            <a:r>
              <a:rPr lang="ru-RU" sz="2800"/>
              <a:t>3- </a:t>
            </a:r>
            <a:r>
              <a:rPr lang="ru-RU" sz="2800" b="1"/>
              <a:t>дискомфортная зона</a:t>
            </a:r>
            <a:r>
              <a:rPr lang="ru-RU" sz="2800"/>
              <a:t>.</a:t>
            </a:r>
            <a:r>
              <a:rPr lang="ru-RU" sz="2400"/>
              <a:t> Период с температурой ниже -30°С  составляет от 5 до 90 дней Преобладает островная мерзлота. </a:t>
            </a:r>
          </a:p>
          <a:p>
            <a:pPr>
              <a:lnSpc>
                <a:spcPct val="90000"/>
              </a:lnSpc>
            </a:pPr>
            <a:r>
              <a:rPr lang="ru-RU" sz="2800"/>
              <a:t>4- </a:t>
            </a:r>
            <a:r>
              <a:rPr lang="ru-RU" sz="2800" b="1"/>
              <a:t>условно комфортная зона</a:t>
            </a:r>
            <a:r>
              <a:rPr lang="ru-RU" sz="2400"/>
              <a:t>.</a:t>
            </a:r>
          </a:p>
        </p:txBody>
      </p:sp>
      <p:pic>
        <p:nvPicPr>
          <p:cNvPr id="29703" name="Picture 7" descr="КомфортностьЧБ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88913"/>
            <a:ext cx="2587625" cy="59070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2443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Третья наша задача </a:t>
            </a:r>
            <a:r>
              <a:rPr lang="ru-RU" dirty="0" smtClean="0"/>
              <a:t> - разрешение наиболее острых  противоречий между  рыбаками и </a:t>
            </a:r>
            <a:r>
              <a:rPr lang="ru-RU" dirty="0" err="1" smtClean="0"/>
              <a:t>нефте-газовым</a:t>
            </a:r>
            <a:r>
              <a:rPr lang="ru-RU" dirty="0" smtClean="0"/>
              <a:t> комплексом на шельфах ДВ морей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716463" cy="666908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3600" dirty="0"/>
              <a:t>Темные пятна это места расположения максимальной плотности нектона и бентоса. </a:t>
            </a:r>
            <a:endParaRPr lang="ru-RU" sz="3600" dirty="0" smtClean="0"/>
          </a:p>
          <a:p>
            <a:r>
              <a:rPr lang="ru-RU" sz="3600" dirty="0" smtClean="0"/>
              <a:t>Штриховкой </a:t>
            </a:r>
            <a:r>
              <a:rPr lang="ru-RU" sz="3600" dirty="0"/>
              <a:t>обозначены места перспективные для добычи нефти и газа. </a:t>
            </a:r>
          </a:p>
        </p:txBody>
      </p:sp>
      <p:pic>
        <p:nvPicPr>
          <p:cNvPr id="31751" name="Picture 8" descr="БиотаНефтьГаз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2450" y="0"/>
            <a:ext cx="27447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976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Мы предлагаем выделить вдоль берега специальную зону, где на добычу нефти и газа должен быть наложен мораторий. 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Ширина </a:t>
            </a:r>
            <a:r>
              <a:rPr lang="ru-RU" sz="2800" dirty="0"/>
              <a:t>этой зоны должна быть достаточной для осуществления рыболовства и развития </a:t>
            </a:r>
            <a:r>
              <a:rPr lang="ru-RU" sz="2800" dirty="0" err="1"/>
              <a:t>марикультуры</a:t>
            </a:r>
            <a:r>
              <a:rPr lang="ru-RU" sz="2800" dirty="0"/>
              <a:t>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Пространство этой зоны должно быть достаточным для воспроизводства  гидробионтов и нагула молоди. 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Пределы </a:t>
            </a:r>
            <a:r>
              <a:rPr lang="ru-RU" sz="2800" dirty="0"/>
              <a:t>этой зоны должны быть достаточны для ликвидации аварийных розливов нефти, пока ее пятна не достигли берега.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На </a:t>
            </a:r>
            <a:r>
              <a:rPr lang="ru-RU" sz="2800" dirty="0"/>
              <a:t>наш взгляд следует границу запрета на добычу углеводородов связать с рубежами, существующими в морской юрисдикции.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8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Для разрешения проблем в прибрежных </a:t>
            </a:r>
            <a:r>
              <a:rPr lang="ru-RU" dirty="0" smtClean="0"/>
              <a:t>зонах</a:t>
            </a:r>
          </a:p>
          <a:p>
            <a:pPr>
              <a:buNone/>
            </a:pPr>
            <a:r>
              <a:rPr lang="ru-RU" dirty="0" smtClean="0"/>
              <a:t>были </a:t>
            </a:r>
            <a:r>
              <a:rPr lang="ru-RU" dirty="0"/>
              <a:t>разработаны и применены на </a:t>
            </a:r>
            <a:r>
              <a:rPr lang="ru-RU" dirty="0" smtClean="0"/>
              <a:t>практике</a:t>
            </a:r>
          </a:p>
          <a:p>
            <a:pPr>
              <a:buNone/>
            </a:pPr>
            <a:r>
              <a:rPr lang="ru-RU" dirty="0" smtClean="0"/>
              <a:t>методы </a:t>
            </a:r>
            <a:r>
              <a:rPr lang="ru-RU" dirty="0"/>
              <a:t>комплексного управления </a:t>
            </a:r>
            <a:r>
              <a:rPr lang="ru-RU" dirty="0" smtClean="0"/>
              <a:t>прибрежными</a:t>
            </a:r>
          </a:p>
          <a:p>
            <a:pPr>
              <a:buNone/>
            </a:pPr>
            <a:r>
              <a:rPr lang="ru-RU" dirty="0" smtClean="0"/>
              <a:t>зонами</a:t>
            </a:r>
            <a:r>
              <a:rPr lang="ru-RU" dirty="0"/>
              <a:t>, </a:t>
            </a:r>
            <a:r>
              <a:rPr lang="ru-RU" dirty="0" err="1"/>
              <a:t>экосистемные</a:t>
            </a:r>
            <a:r>
              <a:rPr lang="ru-RU" dirty="0"/>
              <a:t> принципы  </a:t>
            </a:r>
            <a:r>
              <a:rPr lang="ru-RU" dirty="0" smtClean="0"/>
              <a:t>морского</a:t>
            </a:r>
          </a:p>
          <a:p>
            <a:pPr>
              <a:buNone/>
            </a:pPr>
            <a:r>
              <a:rPr lang="ru-RU" dirty="0" smtClean="0"/>
              <a:t>управления</a:t>
            </a:r>
            <a:r>
              <a:rPr lang="ru-RU" dirty="0"/>
              <a:t>, технологии </a:t>
            </a:r>
            <a:r>
              <a:rPr lang="ru-RU" dirty="0" smtClean="0"/>
              <a:t>морского</a:t>
            </a:r>
          </a:p>
          <a:p>
            <a:pPr>
              <a:buNone/>
            </a:pPr>
            <a:r>
              <a:rPr lang="ru-RU" dirty="0" smtClean="0"/>
              <a:t>пространственного </a:t>
            </a:r>
            <a:r>
              <a:rPr lang="ru-RU" dirty="0"/>
              <a:t>планирования, </a:t>
            </a:r>
            <a:r>
              <a:rPr lang="ru-RU" dirty="0" smtClean="0"/>
              <a:t>бассейновый</a:t>
            </a:r>
          </a:p>
          <a:p>
            <a:pPr>
              <a:buNone/>
            </a:pPr>
            <a:r>
              <a:rPr lang="ru-RU" dirty="0" smtClean="0"/>
              <a:t>принцип </a:t>
            </a:r>
            <a:r>
              <a:rPr lang="ru-RU" dirty="0"/>
              <a:t>управления водными ресурсами и др.</a:t>
            </a:r>
          </a:p>
          <a:p>
            <a:endParaRPr lang="ru-RU" dirty="0"/>
          </a:p>
        </p:txBody>
      </p:sp>
      <p:pic>
        <p:nvPicPr>
          <p:cNvPr id="4099" name="Picture 3" descr="E:\Обложка\ЧерезПролеНеф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79031"/>
            <a:ext cx="5039782" cy="3464679"/>
          </a:xfrm>
          <a:prstGeom prst="rect">
            <a:avLst/>
          </a:prstGeom>
          <a:noFill/>
        </p:spPr>
      </p:pic>
      <p:pic>
        <p:nvPicPr>
          <p:cNvPr id="6" name="Picture 2" descr="E:\Обложка\СевастопольШтор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2862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6690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Такой задаче соответствует понятие «прилежащая зона». </a:t>
            </a:r>
            <a:endParaRPr lang="ru-RU" sz="4000" dirty="0" smtClean="0"/>
          </a:p>
          <a:p>
            <a:pPr>
              <a:lnSpc>
                <a:spcPct val="90000"/>
              </a:lnSpc>
            </a:pPr>
            <a:endParaRPr lang="ru-RU" sz="4000" dirty="0" smtClean="0"/>
          </a:p>
          <a:p>
            <a:pPr>
              <a:lnSpc>
                <a:spcPct val="90000"/>
              </a:lnSpc>
            </a:pPr>
            <a:r>
              <a:rPr lang="ru-RU" sz="4000" dirty="0" smtClean="0"/>
              <a:t>Ее </a:t>
            </a:r>
            <a:r>
              <a:rPr lang="ru-RU" sz="4000" dirty="0"/>
              <a:t>ширина равна  24 морским милям, отсчитываемым от исходных линий. </a:t>
            </a:r>
          </a:p>
          <a:p>
            <a:pPr>
              <a:lnSpc>
                <a:spcPct val="90000"/>
              </a:lnSpc>
            </a:pPr>
            <a:endParaRPr lang="ru-RU" sz="4000" dirty="0" smtClean="0"/>
          </a:p>
          <a:p>
            <a:pPr>
              <a:lnSpc>
                <a:spcPct val="90000"/>
              </a:lnSpc>
            </a:pPr>
            <a:r>
              <a:rPr lang="ru-RU" sz="4000" dirty="0" smtClean="0"/>
              <a:t>В </a:t>
            </a:r>
            <a:r>
              <a:rPr lang="ru-RU" sz="4000" dirty="0"/>
              <a:t>нашем случае не так важно ее толкование.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57222" y="0"/>
            <a:ext cx="4000528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Важно то, что эта граница признана и международным и российским законодательством, и что ширины в 24 морские мили вполне достаточно для достижения поставленных нами задач. </a:t>
            </a:r>
          </a:p>
          <a:p>
            <a:endParaRPr lang="ru-RU" dirty="0"/>
          </a:p>
        </p:txBody>
      </p:sp>
      <p:pic>
        <p:nvPicPr>
          <p:cNvPr id="5" name="Picture 10" descr="ПерспективаНефтегазД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68" y="488051"/>
            <a:ext cx="5572132" cy="5594969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8686800" cy="6858000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Наше предложение не является панацеей от всех бед. </a:t>
            </a:r>
            <a:endParaRPr lang="ru-RU" sz="3600" dirty="0" smtClean="0"/>
          </a:p>
          <a:p>
            <a:r>
              <a:rPr lang="ru-RU" sz="3600" dirty="0" smtClean="0"/>
              <a:t>Позитивные </a:t>
            </a:r>
            <a:r>
              <a:rPr lang="ru-RU" sz="3600" dirty="0"/>
              <a:t>результаты могут быть достигнуты только в случае небольших разливов нефти. </a:t>
            </a:r>
            <a:endParaRPr lang="ru-RU" sz="3600" dirty="0" smtClean="0"/>
          </a:p>
          <a:p>
            <a:r>
              <a:rPr lang="ru-RU" sz="3600" dirty="0" smtClean="0"/>
              <a:t>При </a:t>
            </a:r>
            <a:r>
              <a:rPr lang="ru-RU" sz="3600" dirty="0"/>
              <a:t>крупной катастрофе эти предложения будут не эффективны. Это подтверждают примеры двух аварий на нефтяных месторождениях в Мексиканском заливе скважине «</a:t>
            </a:r>
            <a:r>
              <a:rPr lang="ru-RU" sz="3600" dirty="0" err="1"/>
              <a:t>Ixtoc</a:t>
            </a:r>
            <a:r>
              <a:rPr lang="ru-RU" sz="3600" dirty="0"/>
              <a:t> I» и  на нефтяной платформе «</a:t>
            </a:r>
            <a:r>
              <a:rPr lang="en-US" sz="3600" dirty="0"/>
              <a:t>Deepwater Horizon</a:t>
            </a:r>
            <a:r>
              <a:rPr lang="ru-RU" sz="3600" dirty="0"/>
              <a:t>”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357430"/>
            <a:ext cx="4071934" cy="45005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аши предложения</a:t>
            </a:r>
          </a:p>
          <a:p>
            <a:pPr>
              <a:buNone/>
            </a:pPr>
            <a:r>
              <a:rPr lang="ru-RU" dirty="0"/>
              <a:t>я</a:t>
            </a:r>
            <a:r>
              <a:rPr lang="ru-RU" dirty="0" smtClean="0"/>
              <a:t>вляются</a:t>
            </a:r>
          </a:p>
          <a:p>
            <a:pPr>
              <a:buNone/>
            </a:pPr>
            <a:r>
              <a:rPr lang="ru-RU" dirty="0"/>
              <a:t>д</a:t>
            </a:r>
            <a:r>
              <a:rPr lang="ru-RU" dirty="0" smtClean="0"/>
              <a:t>ополнительным</a:t>
            </a:r>
          </a:p>
          <a:p>
            <a:pPr>
              <a:buNone/>
            </a:pPr>
            <a:r>
              <a:rPr lang="ru-RU" dirty="0" smtClean="0"/>
              <a:t>шагом в</a:t>
            </a:r>
          </a:p>
          <a:p>
            <a:pPr>
              <a:buNone/>
            </a:pPr>
            <a:r>
              <a:rPr lang="ru-RU" dirty="0" smtClean="0"/>
              <a:t>снижении </a:t>
            </a:r>
          </a:p>
          <a:p>
            <a:pPr>
              <a:buNone/>
            </a:pPr>
            <a:r>
              <a:rPr lang="ru-RU" dirty="0" smtClean="0"/>
              <a:t>негативного </a:t>
            </a:r>
          </a:p>
          <a:p>
            <a:pPr>
              <a:buNone/>
            </a:pPr>
            <a:r>
              <a:rPr lang="ru-RU" dirty="0" smtClean="0"/>
              <a:t>воздействия </a:t>
            </a:r>
          </a:p>
          <a:p>
            <a:pPr>
              <a:buNone/>
            </a:pPr>
            <a:r>
              <a:rPr lang="ru-RU" dirty="0" smtClean="0"/>
              <a:t>добычи </a:t>
            </a:r>
          </a:p>
          <a:p>
            <a:pPr>
              <a:buNone/>
            </a:pPr>
            <a:r>
              <a:rPr lang="ru-RU" dirty="0"/>
              <a:t>у</a:t>
            </a:r>
            <a:r>
              <a:rPr lang="ru-RU" dirty="0" smtClean="0"/>
              <a:t>глеводородов </a:t>
            </a:r>
          </a:p>
        </p:txBody>
      </p:sp>
      <p:pic>
        <p:nvPicPr>
          <p:cNvPr id="18434" name="Picture 2" descr="E:\Обложка\post-3-12765778449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86050"/>
            <a:ext cx="6096000" cy="4171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429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Масштабы этих катастроф огромны. Ситуацию  не облегчило то, что авария произошла на большом расстоянии от берега. 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Следующей </a:t>
            </a:r>
            <a:r>
              <a:rPr lang="ru-RU" sz="4000" dirty="0"/>
              <a:t>нашей задачей является </a:t>
            </a:r>
            <a:r>
              <a:rPr lang="ru-RU" sz="4000" dirty="0" smtClean="0"/>
              <a:t>: 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dirty="0" smtClean="0"/>
              <a:t>  разработка </a:t>
            </a:r>
            <a:r>
              <a:rPr lang="ru-RU" sz="4000" dirty="0"/>
              <a:t>иерархической структуры делимитации прибрежных зон для перехода на устойчивый тип развития и организации комплексного управления прибрежными зонами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r>
              <a:rPr lang="ru-RU" sz="4000" dirty="0"/>
              <a:t>Огромные пространства береговых зон </a:t>
            </a:r>
            <a:r>
              <a:rPr lang="ru-RU" sz="4000" dirty="0" smtClean="0"/>
              <a:t>должны </a:t>
            </a:r>
            <a:r>
              <a:rPr lang="ru-RU" sz="4000" dirty="0"/>
              <a:t>находиться в системе строгого и гибкого комплексного управления. </a:t>
            </a:r>
            <a:endParaRPr lang="ru-RU" sz="4000" dirty="0" smtClean="0"/>
          </a:p>
          <a:p>
            <a:r>
              <a:rPr lang="ru-RU" sz="4000" dirty="0" smtClean="0"/>
              <a:t>Оно </a:t>
            </a:r>
            <a:r>
              <a:rPr lang="ru-RU" sz="4000" dirty="0"/>
              <a:t>не возможно при сохранении системы управления только из федерального центра, как это сейчас происходит в России</a:t>
            </a:r>
            <a:r>
              <a:rPr lang="ru-RU" dirty="0"/>
              <a:t>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Необходимо провести делимитацию прибрежных зон и законодательно закрепить зоны ответственности на федеральном, региональном и муниципальном уровнях.</a:t>
            </a:r>
          </a:p>
          <a:p>
            <a:endParaRPr lang="ru-RU" sz="4000" dirty="0" smtClean="0"/>
          </a:p>
          <a:p>
            <a:r>
              <a:rPr lang="ru-RU" sz="4000" dirty="0" smtClean="0"/>
              <a:t>Нами предлагается следующее зонирование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dirty="0"/>
              <a:t>Зоной ответственности федерального центра в целом  являются вся территория и акватория прибрежных зон. </a:t>
            </a:r>
            <a:endParaRPr lang="ru-RU" sz="4000" b="1" dirty="0" smtClean="0"/>
          </a:p>
          <a:p>
            <a:pPr>
              <a:lnSpc>
                <a:spcPct val="90000"/>
              </a:lnSpc>
            </a:pPr>
            <a:r>
              <a:rPr lang="ru-RU" sz="4000" b="1" dirty="0" smtClean="0"/>
              <a:t>Исключительной </a:t>
            </a:r>
            <a:r>
              <a:rPr lang="ru-RU" sz="4000" b="1" dirty="0"/>
              <a:t>зоной ответственности федерального центра являются часть континентального шельфа от внешней границы территориального моря до внешней границы континентального шельфа.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5722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Региональной зоной ответственности</a:t>
            </a:r>
            <a:r>
              <a:rPr lang="ru-RU" sz="3600" dirty="0" smtClean="0"/>
              <a:t> прибрежных краев и областей являются их территории охватывающие водосборные бассейны морей и акватории внутренних вод и территориального моря. </a:t>
            </a:r>
            <a:endParaRPr lang="ru-RU" sz="3600" b="1" dirty="0" smtClean="0"/>
          </a:p>
          <a:p>
            <a:pPr>
              <a:lnSpc>
                <a:spcPct val="90000"/>
              </a:lnSpc>
            </a:pPr>
            <a:r>
              <a:rPr lang="ru-RU" sz="3600" b="1" dirty="0" smtClean="0"/>
              <a:t>Муниципальной зоной</a:t>
            </a:r>
            <a:r>
              <a:rPr lang="ru-RU" sz="3600" dirty="0" smtClean="0"/>
              <a:t> ответственности являются территории муниципальных образований, и морская акватория шириной 2 мили. Э</a:t>
            </a:r>
            <a:r>
              <a:rPr lang="ru-RU" sz="3600" dirty="0" smtClean="0"/>
              <a:t>то  </a:t>
            </a:r>
            <a:r>
              <a:rPr lang="ru-RU" sz="3600" dirty="0"/>
              <a:t>район прибрежного морского водопользования определенный санитарными правилами и нормами охраны прибрежных вод, морей от загрязнения в местах водопользования населения.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ПирамидаОтветственности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3663"/>
            <a:ext cx="9144000" cy="6291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5756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Все эти  концепции основываются на общем</a:t>
            </a:r>
          </a:p>
          <a:p>
            <a:pPr algn="just">
              <a:buNone/>
            </a:pPr>
            <a:r>
              <a:rPr lang="ru-RU" dirty="0" smtClean="0"/>
              <a:t>принципе системного подхода, рассматривающего</a:t>
            </a:r>
          </a:p>
          <a:p>
            <a:pPr algn="just">
              <a:buNone/>
            </a:pPr>
            <a:r>
              <a:rPr lang="ru-RU" dirty="0" smtClean="0"/>
              <a:t>вместе ресурсы, </a:t>
            </a:r>
            <a:r>
              <a:rPr lang="ru-RU" dirty="0" err="1" smtClean="0"/>
              <a:t>экосистемные</a:t>
            </a:r>
            <a:r>
              <a:rPr lang="ru-RU" dirty="0" smtClean="0"/>
              <a:t> процессы,</a:t>
            </a:r>
          </a:p>
          <a:p>
            <a:pPr algn="just">
              <a:buNone/>
            </a:pPr>
            <a:r>
              <a:rPr lang="ru-RU" dirty="0" smtClean="0"/>
              <a:t>антропогенную деятельность и взаимодействие</a:t>
            </a:r>
          </a:p>
          <a:p>
            <a:pPr algn="just">
              <a:buNone/>
            </a:pPr>
            <a:r>
              <a:rPr lang="ru-RU" dirty="0" smtClean="0"/>
              <a:t>между этими компонентами. </a:t>
            </a:r>
          </a:p>
          <a:p>
            <a:endParaRPr lang="ru-RU" dirty="0"/>
          </a:p>
        </p:txBody>
      </p:sp>
      <p:pic>
        <p:nvPicPr>
          <p:cNvPr id="5122" name="Picture 2" descr="E:\Обложка\ДОхлаяРыб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3643338" cy="3643338"/>
          </a:xfrm>
          <a:prstGeom prst="rect">
            <a:avLst/>
          </a:prstGeom>
          <a:noFill/>
        </p:spPr>
      </p:pic>
      <p:pic>
        <p:nvPicPr>
          <p:cNvPr id="5123" name="Picture 3" descr="E:\Обложка\ПожарКонтейнеров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4971240" cy="292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381000"/>
            <a:ext cx="5000628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Для организации устойчивого природопользования на основе анализа сочетаний природных ресурсов суши и прибрежных акваторий, нами выполнено функциональное зонирование, а также выделены приоритеты в </a:t>
            </a:r>
            <a:r>
              <a:rPr lang="ru-RU" dirty="0" smtClean="0"/>
              <a:t>природопользовании</a:t>
            </a:r>
            <a:endParaRPr lang="ru-RU" dirty="0"/>
          </a:p>
        </p:txBody>
      </p:sp>
      <p:pic>
        <p:nvPicPr>
          <p:cNvPr id="3" name="Рисунок 2" descr="Зонирова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20" y="0"/>
            <a:ext cx="428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3929058" cy="6858000"/>
          </a:xfrm>
        </p:spPr>
        <p:txBody>
          <a:bodyPr>
            <a:normAutofit/>
          </a:bodyPr>
          <a:lstStyle/>
          <a:p>
            <a:r>
              <a:rPr lang="ru-RU" dirty="0"/>
              <a:t>Выполненное агроэкологическое районирование Дальнего Востока позволило определить  территориальные различия в пригодности использования земель </a:t>
            </a:r>
          </a:p>
        </p:txBody>
      </p:sp>
      <p:pic>
        <p:nvPicPr>
          <p:cNvPr id="3" name="Рисунок 2" descr="АгрЭкол_Райони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25" y="118745"/>
            <a:ext cx="5235575" cy="67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Нами предлагаются наборы индикаторов регионального развития в экономической, социальной и экологической сферах.</a:t>
            </a:r>
          </a:p>
          <a:p>
            <a:r>
              <a:rPr lang="ru-RU" dirty="0"/>
              <a:t>Для оценки качества такого развития необходимо провести дробное экономическое, социальное и природно-хозяйственное районирование и рассчитывать соответствующие индикаторы для отдельных дробных районов. </a:t>
            </a:r>
          </a:p>
          <a:p>
            <a:r>
              <a:rPr lang="ru-RU" dirty="0"/>
              <a:t>Затем, сравнивая индикаторы фактического состояния и их стандартные значения,  можно определить качества регионального развития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целом эти оценки показывают, что приморские города не выделяются своими показателями. </a:t>
            </a:r>
          </a:p>
          <a:p>
            <a:endParaRPr lang="ru-RU" sz="3600" dirty="0"/>
          </a:p>
          <a:p>
            <a:r>
              <a:rPr lang="ru-RU" sz="3600" dirty="0" smtClean="0"/>
              <a:t>Например, Магадан и Петропавловск-Камчатский занимают в рейтинге невысокие места. В то же время удалённые от побережья Якутск и Хабаровск – имеют более высокие оценки.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414337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Рассматривая  ДВ</a:t>
            </a:r>
          </a:p>
          <a:p>
            <a:pPr>
              <a:buNone/>
            </a:pPr>
            <a:r>
              <a:rPr lang="ru-RU" dirty="0" smtClean="0"/>
              <a:t>побережье </a:t>
            </a:r>
            <a:r>
              <a:rPr lang="ru-RU" dirty="0"/>
              <a:t>России </a:t>
            </a:r>
            <a:r>
              <a:rPr lang="ru-RU" dirty="0" smtClean="0"/>
              <a:t>с</a:t>
            </a:r>
            <a:endParaRPr lang="ru-RU" dirty="0"/>
          </a:p>
          <a:p>
            <a:pPr>
              <a:buNone/>
            </a:pPr>
            <a:r>
              <a:rPr lang="ru-RU" dirty="0"/>
              <a:t>г</a:t>
            </a:r>
            <a:r>
              <a:rPr lang="ru-RU" dirty="0" smtClean="0"/>
              <a:t>еополитических</a:t>
            </a:r>
          </a:p>
          <a:p>
            <a:pPr>
              <a:buNone/>
            </a:pPr>
            <a:r>
              <a:rPr lang="ru-RU" dirty="0" smtClean="0"/>
              <a:t>позиций</a:t>
            </a:r>
            <a:r>
              <a:rPr lang="ru-RU" dirty="0"/>
              <a:t>, </a:t>
            </a:r>
            <a:r>
              <a:rPr lang="ru-RU" dirty="0" smtClean="0"/>
              <a:t>то можно</a:t>
            </a:r>
          </a:p>
          <a:p>
            <a:pPr>
              <a:buNone/>
            </a:pPr>
            <a:r>
              <a:rPr lang="ru-RU" dirty="0" smtClean="0"/>
              <a:t>выделить пять</a:t>
            </a:r>
          </a:p>
          <a:p>
            <a:pPr>
              <a:buNone/>
            </a:pPr>
            <a:r>
              <a:rPr lang="ru-RU" dirty="0" smtClean="0"/>
              <a:t>районов. Это: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арктический </a:t>
            </a:r>
            <a:r>
              <a:rPr lang="ru-RU" dirty="0" smtClean="0"/>
              <a:t>район,</a:t>
            </a:r>
          </a:p>
          <a:p>
            <a:pPr>
              <a:buNone/>
            </a:pPr>
            <a:r>
              <a:rPr lang="ru-RU" dirty="0" smtClean="0"/>
              <a:t>северотихоокеанский,</a:t>
            </a:r>
          </a:p>
          <a:p>
            <a:pPr>
              <a:buNone/>
            </a:pPr>
            <a:r>
              <a:rPr lang="ru-RU" dirty="0" err="1" smtClean="0"/>
              <a:t>охотоморский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япономорский</a:t>
            </a:r>
            <a:r>
              <a:rPr lang="ru-RU" dirty="0" smtClean="0"/>
              <a:t> и</a:t>
            </a:r>
          </a:p>
          <a:p>
            <a:pPr>
              <a:buNone/>
            </a:pPr>
            <a:r>
              <a:rPr lang="ru-RU" dirty="0" err="1" smtClean="0"/>
              <a:t>туманганский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Рисунок 2" descr="Районир_Геополи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dirty="0"/>
              <a:t>На основе выполненных исследований на наш взгляд проблемы развития Дальнего Востока требуют </a:t>
            </a:r>
            <a:r>
              <a:rPr lang="ru-RU" dirty="0" smtClean="0"/>
              <a:t>следующей системы </a:t>
            </a:r>
            <a:r>
              <a:rPr lang="ru-RU" dirty="0"/>
              <a:t>неотложных мер по:</a:t>
            </a:r>
          </a:p>
          <a:p>
            <a:pPr lvl="0"/>
            <a:r>
              <a:rPr lang="ru-RU" dirty="0"/>
              <a:t>кардинальному наращиванию экономического и демографического потенциала;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обоснованию </a:t>
            </a:r>
            <a:r>
              <a:rPr lang="ru-RU" dirty="0"/>
              <a:t>стратегической линии модернизации и структурной перестройки, основанной на новейших наукоёмких технологиях;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совершенствованию </a:t>
            </a:r>
            <a:r>
              <a:rPr lang="ru-RU" dirty="0"/>
              <a:t>территориально-отраслевой организации природопользования и хозяйства, территориального развития экономики региона;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усилению роли прибрежных зон и портовых городов тихоокеанского побережья России как центров внешнеэкономического и культурного сотрудничества в АТР и базовых центров освоения Тихого океана.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составление </a:t>
            </a:r>
            <a:r>
              <a:rPr lang="ru-RU" dirty="0"/>
              <a:t>прибрежно-морского кадастра и проведение функционально-географического зонирования с  определением наиболее </a:t>
            </a:r>
            <a:r>
              <a:rPr lang="ru-RU" dirty="0" err="1"/>
              <a:t>предпочтительнго</a:t>
            </a:r>
            <a:r>
              <a:rPr lang="ru-RU" dirty="0"/>
              <a:t> для конкретной части прибрежной зоны типа природопользования и схемы хозяйствования.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-285784" y="0"/>
            <a:ext cx="5500726" cy="6858000"/>
          </a:xfrm>
        </p:spPr>
        <p:txBody>
          <a:bodyPr>
            <a:normAutofit/>
          </a:bodyPr>
          <a:lstStyle/>
          <a:p>
            <a:r>
              <a:rPr lang="ru-RU" dirty="0"/>
              <a:t>Этим и многим другим вопросам </a:t>
            </a:r>
            <a:r>
              <a:rPr lang="ru-RU" dirty="0" smtClean="0"/>
              <a:t>посвящена </a:t>
            </a:r>
            <a:r>
              <a:rPr lang="ru-RU" dirty="0"/>
              <a:t>выходящая в 2010 г. монография </a:t>
            </a:r>
            <a:r>
              <a:rPr lang="ru-RU" dirty="0" smtClean="0"/>
              <a:t>ТИГ </a:t>
            </a:r>
            <a:r>
              <a:rPr lang="ru-RU" dirty="0"/>
              <a:t>ДВО </a:t>
            </a:r>
            <a:r>
              <a:rPr lang="ru-RU" dirty="0" smtClean="0"/>
              <a:t>РАН</a:t>
            </a:r>
          </a:p>
          <a:p>
            <a:endParaRPr lang="ru-RU" dirty="0" smtClean="0"/>
          </a:p>
          <a:p>
            <a:r>
              <a:rPr lang="ru-RU" sz="3500" dirty="0" smtClean="0"/>
              <a:t> </a:t>
            </a:r>
            <a:r>
              <a:rPr lang="ru-RU" sz="3500" b="1" dirty="0"/>
              <a:t>«ПРИБРЕЖНО-МОРСКОЕ ПРИРОДОПОЛЬЗОВАНИЕ: теория, индикаторы, региональные особенности</a:t>
            </a:r>
            <a:r>
              <a:rPr lang="ru-RU" sz="3500" b="1" dirty="0" smtClean="0"/>
              <a:t>»</a:t>
            </a:r>
          </a:p>
          <a:p>
            <a:r>
              <a:rPr lang="ru-RU" sz="4000" dirty="0" smtClean="0"/>
              <a:t> </a:t>
            </a:r>
            <a:endParaRPr lang="ru-RU" sz="4000" dirty="0"/>
          </a:p>
          <a:p>
            <a:endParaRPr lang="ru-RU" dirty="0"/>
          </a:p>
        </p:txBody>
      </p:sp>
      <p:pic>
        <p:nvPicPr>
          <p:cNvPr id="19458" name="Picture 2" descr="C:\Documents and Settings\user\Мои документы\ИНДЕКСЫ\Backup_of_Рисунок1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317" y="285728"/>
            <a:ext cx="4109683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9762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  Спасибо за внимание!</a:t>
            </a:r>
            <a:endParaRPr lang="ru-RU" sz="4800" dirty="0"/>
          </a:p>
        </p:txBody>
      </p:sp>
      <p:pic>
        <p:nvPicPr>
          <p:cNvPr id="3" name="Picture 2" descr="E:\Мои рисунки\Альбомы\2005-10-21\Изображение 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357298"/>
            <a:ext cx="7215238" cy="518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Практическая деятельность многих стран в этой области  показала, что существует ряд обязательных условий для их успешной реализации.</a:t>
            </a:r>
          </a:p>
          <a:p>
            <a:r>
              <a:rPr lang="ru-RU" dirty="0"/>
              <a:t>1. Нужен определенный уровень политической мотивации и самосознания на уровне государства и территории (Денисов,2002).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Каждый проект в этой области носит индивидуальный характер из-за  разнообразия географических условий и  остроты экологических проблем, и из-за различий в законодательствах разных стран.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3. Эта деятельность должна происходить на хорошо проработанной законодательной базе.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/>
              <a:t>. Каждый проект носит региональный характер. Он привязан к региональной управленческой структуре и успешно может быть реализован лишь при участии и поддержке местного </a:t>
            </a:r>
            <a:r>
              <a:rPr lang="ru-RU" dirty="0" err="1"/>
              <a:t>бизнесс-сообщества</a:t>
            </a:r>
            <a:r>
              <a:rPr lang="ru-RU" dirty="0"/>
              <a:t> и местного населения.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Игнорирование</a:t>
            </a:r>
            <a:r>
              <a:rPr lang="ru-RU" b="1" dirty="0"/>
              <a:t>, отсутствие или несоответствие </a:t>
            </a:r>
            <a:r>
              <a:rPr lang="ru-RU" b="1" dirty="0" smtClean="0"/>
              <a:t>в</a:t>
            </a:r>
          </a:p>
          <a:p>
            <a:pPr>
              <a:buNone/>
            </a:pPr>
            <a:r>
              <a:rPr lang="ru-RU" b="1" dirty="0" smtClean="0"/>
              <a:t>разработке </a:t>
            </a:r>
            <a:r>
              <a:rPr lang="ru-RU" b="1" dirty="0"/>
              <a:t>и реализации комплексных </a:t>
            </a:r>
            <a:r>
              <a:rPr lang="ru-RU" b="1" dirty="0" smtClean="0"/>
              <a:t>программ</a:t>
            </a:r>
          </a:p>
          <a:p>
            <a:pPr>
              <a:buNone/>
            </a:pPr>
            <a:r>
              <a:rPr lang="ru-RU" b="1" dirty="0" smtClean="0"/>
              <a:t>хотя </a:t>
            </a:r>
            <a:r>
              <a:rPr lang="ru-RU" b="1" dirty="0"/>
              <a:t>бы одной из перечисленных </a:t>
            </a:r>
            <a:r>
              <a:rPr lang="ru-RU" b="1" dirty="0" smtClean="0"/>
              <a:t>позиции</a:t>
            </a:r>
          </a:p>
          <a:p>
            <a:pPr>
              <a:buNone/>
            </a:pPr>
            <a:r>
              <a:rPr lang="ru-RU" b="1" dirty="0" smtClean="0"/>
              <a:t>приводит </a:t>
            </a:r>
            <a:r>
              <a:rPr lang="ru-RU" b="1" dirty="0"/>
              <a:t>к их провалу –нет </a:t>
            </a:r>
            <a:r>
              <a:rPr lang="ru-RU" b="1" dirty="0" smtClean="0"/>
              <a:t>практического</a:t>
            </a:r>
          </a:p>
          <a:p>
            <a:pPr>
              <a:buNone/>
            </a:pPr>
            <a:r>
              <a:rPr lang="ru-RU" b="1" dirty="0" smtClean="0"/>
              <a:t>результата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Интересна оценка результатов работы стран Средиземноморья, чей 30-летний опыт является образцом для </a:t>
            </a:r>
            <a:r>
              <a:rPr lang="ru-RU" dirty="0" smtClean="0"/>
              <a:t>всех, кто становится </a:t>
            </a:r>
            <a:r>
              <a:rPr lang="ru-RU" dirty="0"/>
              <a:t>на путь к устойчивому развитию и начинающих реализовывать программы комплексного управления прибрежными зонами. </a:t>
            </a:r>
          </a:p>
          <a:p>
            <a:endParaRPr lang="ru-RU" dirty="0" smtClean="0"/>
          </a:p>
          <a:p>
            <a:r>
              <a:rPr lang="ru-RU" dirty="0" smtClean="0"/>
              <a:t>Несмотря </a:t>
            </a:r>
            <a:r>
              <a:rPr lang="ru-RU" dirty="0"/>
              <a:t>на хорошо разработанные и добросовестно выполненные программы комплексного управления прибрежными зонами, желательные результаты, к сожалению, не достигнуты. Весь процесс только подошел к третьему из четырех уровней его выполнения в Средиземноморье.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9_результа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Состояние комплексного управления прибрежными зонами в Средиземноморье в 2009 (</a:t>
            </a:r>
            <a:r>
              <a:rPr lang="en-US" b="1" dirty="0"/>
              <a:t>Yves </a:t>
            </a:r>
            <a:r>
              <a:rPr lang="en-US" b="1" dirty="0" err="1"/>
              <a:t>Henocque</a:t>
            </a:r>
            <a:r>
              <a:rPr lang="ru-RU" b="1" dirty="0"/>
              <a:t>, 2010)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К сожалению на </a:t>
            </a:r>
            <a:r>
              <a:rPr lang="ru-RU" dirty="0" smtClean="0"/>
              <a:t>существующей</a:t>
            </a:r>
            <a:r>
              <a:rPr lang="ru-RU" dirty="0" smtClean="0"/>
              <a:t> на сегодняшний день</a:t>
            </a:r>
            <a:r>
              <a:rPr lang="ru-RU" dirty="0" smtClean="0"/>
              <a:t> </a:t>
            </a:r>
            <a:r>
              <a:rPr lang="ru-RU" dirty="0"/>
              <a:t>в России законодательной базе и сложившейся </a:t>
            </a:r>
            <a:r>
              <a:rPr lang="ru-RU" dirty="0" smtClean="0"/>
              <a:t>практике невозможно </a:t>
            </a:r>
            <a:r>
              <a:rPr lang="ru-RU" dirty="0"/>
              <a:t>в полной мере использовать принципы устойчивого развития, успешно реализовывать комплексные программы в прибрежной зоне. </a:t>
            </a:r>
          </a:p>
          <a:p>
            <a:r>
              <a:rPr lang="ru-RU" dirty="0"/>
              <a:t>Пока отсутствуют законодательные предпосылки организации этой деятельности - нет реальных шагов, но нет и ошибок. </a:t>
            </a:r>
            <a:endParaRPr lang="ru-RU" dirty="0" smtClean="0"/>
          </a:p>
          <a:p>
            <a:r>
              <a:rPr lang="ru-RU" dirty="0" smtClean="0"/>
              <a:t>Поэтому</a:t>
            </a:r>
            <a:r>
              <a:rPr lang="ru-RU" dirty="0"/>
              <a:t>, можно проводить подготовительные работы которые могут быть положены в основу формирования программ развития приморских регионов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/>
              <a:t>Эта деятельность должна состоять из ряда последовательных стадий:</a:t>
            </a:r>
          </a:p>
          <a:p>
            <a:pPr lvl="0"/>
            <a:endParaRPr lang="ru-RU" dirty="0" smtClean="0"/>
          </a:p>
          <a:p>
            <a:pPr lvl="0"/>
            <a:r>
              <a:rPr lang="ru-RU" sz="3600" dirty="0" smtClean="0"/>
              <a:t>Географическая </a:t>
            </a:r>
            <a:r>
              <a:rPr lang="ru-RU" sz="3600" dirty="0"/>
              <a:t>структуризация прибрежно-морского пространства: разномасштабное районирование и зонирование </a:t>
            </a:r>
          </a:p>
          <a:p>
            <a:pPr lvl="0"/>
            <a:endParaRPr lang="ru-RU" sz="3600" dirty="0" smtClean="0"/>
          </a:p>
          <a:p>
            <a:pPr lvl="0"/>
            <a:r>
              <a:rPr lang="ru-RU" sz="3600" dirty="0" smtClean="0"/>
              <a:t>Разработка </a:t>
            </a:r>
            <a:r>
              <a:rPr lang="ru-RU" sz="3600" dirty="0"/>
              <a:t>системы показателей - индикаторов устойчивого природопользования и развития прибрежных зон разных типов</a:t>
            </a:r>
            <a:r>
              <a:rPr lang="ru-RU" sz="3600" dirty="0" smtClean="0"/>
              <a:t>;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1369</Words>
  <Application>Microsoft Office PowerPoint</Application>
  <PresentationFormat>Экран (4:3)</PresentationFormat>
  <Paragraphs>156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Третья наша задача  - разрешение наиболее острых  противоречий между  рыбаками и нефте-газовым комплексом на шельфах ДВ морей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понятия, зонирование и проблемы управления в стратегическом планировании социально-экономического развития приморских территорий   И.С. Арзамасцев Тихоокеанский институт географии ДВО РАН </dc:title>
  <dc:creator>Your User Name</dc:creator>
  <cp:lastModifiedBy>Your User Name</cp:lastModifiedBy>
  <cp:revision>21</cp:revision>
  <dcterms:created xsi:type="dcterms:W3CDTF">2010-10-18T05:38:14Z</dcterms:created>
  <dcterms:modified xsi:type="dcterms:W3CDTF">2010-10-18T08:29:23Z</dcterms:modified>
</cp:coreProperties>
</file>