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5"/>
  </p:notesMasterIdLst>
  <p:sldIdLst>
    <p:sldId id="256" r:id="rId2"/>
    <p:sldId id="302" r:id="rId3"/>
    <p:sldId id="296" r:id="rId4"/>
    <p:sldId id="297" r:id="rId5"/>
    <p:sldId id="298" r:id="rId6"/>
    <p:sldId id="311" r:id="rId7"/>
    <p:sldId id="299" r:id="rId8"/>
    <p:sldId id="308" r:id="rId9"/>
    <p:sldId id="313" r:id="rId10"/>
    <p:sldId id="314" r:id="rId11"/>
    <p:sldId id="286" r:id="rId12"/>
    <p:sldId id="310" r:id="rId13"/>
    <p:sldId id="275" r:id="rId14"/>
  </p:sldIdLst>
  <p:sldSz cx="9144000" cy="6858000" type="screen4x3"/>
  <p:notesSz cx="6742113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000000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5" autoAdjust="0"/>
    <p:restoredTop sz="93560" autoAdjust="0"/>
  </p:normalViewPr>
  <p:slideViewPr>
    <p:cSldViewPr>
      <p:cViewPr varScale="1">
        <p:scale>
          <a:sx n="74" d="100"/>
          <a:sy n="74" d="100"/>
        </p:scale>
        <p:origin x="-1356" y="-102"/>
      </p:cViewPr>
      <p:guideLst>
        <p:guide orient="horz" pos="5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2737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895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A308E08-19CE-4AE2-A879-B2445CE74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67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итул.jpg"/>
          <p:cNvPicPr>
            <a:picLocks noChangeAspect="1"/>
          </p:cNvPicPr>
          <p:nvPr/>
        </p:nvPicPr>
        <p:blipFill>
          <a:blip r:embed="rId2" cstate="print">
            <a:lum contrast="25000"/>
          </a:blip>
          <a:stretch>
            <a:fillRect/>
          </a:stretch>
        </p:blipFill>
        <p:spPr>
          <a:xfrm>
            <a:off x="0" y="-25"/>
            <a:ext cx="9144033" cy="6862891"/>
          </a:xfrm>
          <a:prstGeom prst="rect">
            <a:avLst/>
          </a:prstGeom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92725" y="1651000"/>
            <a:ext cx="3455988" cy="3455988"/>
          </a:xfrm>
        </p:spPr>
        <p:txBody>
          <a:bodyPr anchor="ctr"/>
          <a:lstStyle>
            <a:lvl1pPr>
              <a:lnSpc>
                <a:spcPct val="7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8013" y="5135563"/>
            <a:ext cx="5600700" cy="431800"/>
          </a:xfrm>
        </p:spPr>
        <p:txBody>
          <a:bodyPr/>
          <a:lstStyle>
            <a:lvl1pPr marL="0" indent="0">
              <a:defRPr sz="15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6AE33-A8EA-4582-BDAC-ADC753AFFC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47750"/>
            <a:ext cx="2057400" cy="5118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47750"/>
            <a:ext cx="6019800" cy="5118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2DF5-215C-406B-BB85-B56406B0F4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C983-ABE0-4053-8B20-F45C876E6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D4D4-D6B1-4410-96D9-01C82DD30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D5EE0-1F05-45F8-8AC7-72716FCA2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E04C-7422-4F1B-9B18-52520D6600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A656-0634-477E-BF6E-FE5583E5AA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4ECE4-95DF-40B5-BA76-E0573FF369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1E284-15F6-48E5-90FE-3C66F5423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0"/>
            <a:ext cx="8229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1666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A85A74B-D21F-4F8E-BD1E-E88148FDDA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фон презентации ТЭ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7834"/>
            <a:ext cx="9144000" cy="6822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randomBar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DA251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DA251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DA251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DA251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DA251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DA251D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DA251D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DA251D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DA251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0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8.jpeg"/><Relationship Id="rId5" Type="http://schemas.openxmlformats.org/officeDocument/2006/relationships/image" Target="../media/image13.gi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2.jpeg"/><Relationship Id="rId9" Type="http://schemas.openxmlformats.org/officeDocument/2006/relationships/image" Target="cid:image002.jpg@01CA68F8.E1C54360" TargetMode="External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148064" y="1651000"/>
            <a:ext cx="3995936" cy="3455988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2700" dirty="0" smtClean="0"/>
              <a:t>ОПЫТ ПРОЕКТИРОВАНИЯ ЭФФЕКТИВНЫХ КОММУНАЛЬНЫХ СИСТЕМ. </a:t>
            </a:r>
            <a:br>
              <a:rPr lang="ru-RU" sz="2700" dirty="0" smtClean="0"/>
            </a:br>
            <a:r>
              <a:rPr lang="ru-RU" sz="2700" dirty="0" smtClean="0"/>
              <a:t>ТЕПЛО.</a:t>
            </a:r>
            <a:br>
              <a:rPr lang="ru-RU" sz="2700" dirty="0" smtClean="0"/>
            </a:br>
            <a:r>
              <a:rPr lang="ru-RU" sz="2700" dirty="0" smtClean="0"/>
              <a:t>СВЕТ.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2000240"/>
            <a:ext cx="842968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58" y="928670"/>
            <a:ext cx="8429716" cy="8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№2: </a:t>
            </a:r>
            <a:b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Пилотный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проект. Ростовская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область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DA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DSC01570.JPG"/>
          <p:cNvPicPr>
            <a:picLocks noChangeAspect="1"/>
          </p:cNvPicPr>
          <p:nvPr/>
        </p:nvPicPr>
        <p:blipFill>
          <a:blip r:embed="rId2" cstate="print"/>
          <a:srcRect l="21872" t="14217" b="9843"/>
          <a:stretch>
            <a:fillRect/>
          </a:stretch>
        </p:blipFill>
        <p:spPr>
          <a:xfrm>
            <a:off x="428596" y="1928802"/>
            <a:ext cx="2714644" cy="351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57158" y="5500702"/>
            <a:ext cx="2928958" cy="590917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200" b="0" dirty="0" smtClean="0">
                <a:latin typeface="+mn-lt"/>
                <a:ea typeface="Times New Roman" pitchFamily="18" charset="0"/>
              </a:rPr>
              <a:t>Светильник ЖКУ-150 «Пегас» с адресным управлением и внешним креплением</a:t>
            </a:r>
            <a:r>
              <a:rPr lang="en-US" sz="1200" b="0" dirty="0" smtClean="0">
                <a:latin typeface="+mn-lt"/>
                <a:ea typeface="Times New Roman" pitchFamily="18" charset="0"/>
              </a:rPr>
              <a:t> </a:t>
            </a:r>
            <a:r>
              <a:rPr lang="ru-RU" sz="1200" b="0" dirty="0" smtClean="0">
                <a:latin typeface="+mn-lt"/>
                <a:ea typeface="Times New Roman" pitchFamily="18" charset="0"/>
              </a:rPr>
              <a:t>приемника адресных команд.</a:t>
            </a:r>
            <a:endParaRPr lang="ru-RU" sz="1200" b="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94671" y="2125831"/>
            <a:ext cx="5320733" cy="3239334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r>
              <a:rPr lang="ru-RU" sz="1600" b="0" dirty="0" smtClean="0">
                <a:latin typeface="+mn-lt"/>
              </a:rPr>
              <a:t>Результаты внедрения</a:t>
            </a:r>
            <a:r>
              <a:rPr lang="en-US" sz="1600" b="0" dirty="0" smtClean="0">
                <a:latin typeface="+mn-lt"/>
              </a:rPr>
              <a:t>: </a:t>
            </a:r>
            <a:endParaRPr lang="ru-RU" sz="1600" b="0" dirty="0" smtClean="0">
              <a:latin typeface="+mn-lt"/>
            </a:endParaRPr>
          </a:p>
          <a:p>
            <a:pPr marL="273012" indent="-273012" algn="just">
              <a:spcBef>
                <a:spcPts val="499"/>
              </a:spcBef>
              <a:buFont typeface="+mj-lt"/>
              <a:buAutoNum type="arabicPeriod"/>
            </a:pPr>
            <a:r>
              <a:rPr lang="ru-RU" sz="1600" b="0" dirty="0" smtClean="0">
                <a:latin typeface="+mn-lt"/>
              </a:rPr>
              <a:t>Потребление электроэнергии по данным объектам снизилось более чем в 2 раза.</a:t>
            </a:r>
          </a:p>
          <a:p>
            <a:pPr marL="273012" indent="-273012" algn="just">
              <a:spcBef>
                <a:spcPts val="499"/>
              </a:spcBef>
              <a:buFont typeface="+mj-lt"/>
              <a:buAutoNum type="arabicPeriod"/>
            </a:pPr>
            <a:r>
              <a:rPr lang="ru-RU" sz="1600" b="0" dirty="0" smtClean="0">
                <a:latin typeface="+mn-lt"/>
              </a:rPr>
              <a:t>Финансовые затраты на текущее обслуживание осветительной системы сократились на 30%. (Возможности автоматизированной системы позволили сократить количество выездов бригад электриков для диагностики состояния системы освещения и сократить количество сотрудников аварийной эксплуатационной службы).</a:t>
            </a:r>
          </a:p>
          <a:p>
            <a:pPr marL="273012" indent="-273012" algn="just">
              <a:spcBef>
                <a:spcPts val="499"/>
              </a:spcBef>
              <a:buFont typeface="+mj-lt"/>
              <a:buAutoNum type="arabicPeriod"/>
            </a:pPr>
            <a:r>
              <a:rPr lang="ru-RU" sz="1600" b="0" dirty="0" smtClean="0">
                <a:latin typeface="+mn-lt"/>
              </a:rPr>
              <a:t>Выявление и устранение фактов хищения (незаконного проникновения).</a:t>
            </a:r>
            <a:endParaRPr lang="ru-RU" sz="1600" b="0" dirty="0">
              <a:latin typeface="+mn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1763697"/>
            <a:ext cx="8229600" cy="436563"/>
          </a:xfrm>
        </p:spPr>
        <p:txBody>
          <a:bodyPr/>
          <a:lstStyle/>
          <a:p>
            <a:r>
              <a:rPr lang="ru-RU" dirty="0" smtClean="0"/>
              <a:t>Группа компаний «ТЭТРА Электрик»: Цифры и факты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53200" y="6318250"/>
            <a:ext cx="2133600" cy="476250"/>
          </a:xfrm>
        </p:spPr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86182" y="2514587"/>
            <a:ext cx="5072098" cy="26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7325" indent="-187325" algn="just">
              <a:spcBef>
                <a:spcPts val="500"/>
              </a:spcBef>
              <a:buFontTx/>
              <a:buChar char="-"/>
              <a:defRPr/>
            </a:pPr>
            <a:r>
              <a:rPr lang="ru-RU" sz="1600" dirty="0" smtClean="0"/>
              <a:t>Направления деятельности: </a:t>
            </a:r>
            <a:r>
              <a:rPr lang="ru-RU" sz="1600" b="0" dirty="0" smtClean="0"/>
              <a:t>продажа, аренда, сервисное обслуживание, строительство </a:t>
            </a:r>
            <a:r>
              <a:rPr lang="ru-RU" sz="1600" b="0" dirty="0" err="1" smtClean="0"/>
              <a:t>энергети-ческих</a:t>
            </a:r>
            <a:r>
              <a:rPr lang="ru-RU" sz="1600" b="0" dirty="0" smtClean="0"/>
              <a:t> объектов «под ключ».</a:t>
            </a:r>
          </a:p>
          <a:p>
            <a:pPr marL="187325" indent="-187325">
              <a:spcBef>
                <a:spcPts val="500"/>
              </a:spcBef>
              <a:buFontTx/>
              <a:buChar char="-"/>
              <a:defRPr/>
            </a:pPr>
            <a:r>
              <a:rPr lang="ru-RU" sz="1600" dirty="0" smtClean="0"/>
              <a:t>Год основания </a:t>
            </a:r>
            <a:r>
              <a:rPr lang="ru-RU" sz="1600" b="0" dirty="0" smtClean="0"/>
              <a:t>– 2005 г.</a:t>
            </a:r>
            <a:endParaRPr lang="en-US" sz="1600" b="0" dirty="0"/>
          </a:p>
          <a:p>
            <a:pPr marL="187325" indent="-187325">
              <a:spcBef>
                <a:spcPts val="500"/>
              </a:spcBef>
              <a:buFontTx/>
              <a:buChar char="-"/>
              <a:defRPr/>
            </a:pPr>
            <a:r>
              <a:rPr lang="ru-RU" sz="1600" dirty="0" smtClean="0"/>
              <a:t>Оборот группы компаний в 2009 г. </a:t>
            </a:r>
            <a:r>
              <a:rPr lang="ru-RU" sz="1600" b="0" dirty="0" smtClean="0"/>
              <a:t>– </a:t>
            </a:r>
            <a:r>
              <a:rPr lang="en-US" sz="1600" b="0" dirty="0" smtClean="0"/>
              <a:t>$</a:t>
            </a:r>
            <a:r>
              <a:rPr lang="ru-RU" sz="1600" b="0" dirty="0" smtClean="0"/>
              <a:t>4</a:t>
            </a:r>
            <a:r>
              <a:rPr lang="en-US" sz="1600" b="0" dirty="0" smtClean="0"/>
              <a:t>0</a:t>
            </a:r>
            <a:r>
              <a:rPr lang="ru-RU" sz="1600" b="0" dirty="0" smtClean="0"/>
              <a:t> млн.</a:t>
            </a:r>
          </a:p>
          <a:p>
            <a:pPr marL="187325" indent="-187325">
              <a:spcBef>
                <a:spcPts val="500"/>
              </a:spcBef>
              <a:buFontTx/>
              <a:buChar char="-"/>
              <a:defRPr/>
            </a:pPr>
            <a:r>
              <a:rPr lang="ru-RU" sz="1600" dirty="0" smtClean="0"/>
              <a:t>Количество компаний в группе </a:t>
            </a:r>
            <a:r>
              <a:rPr lang="ru-RU" sz="1600" b="0" dirty="0" smtClean="0"/>
              <a:t>– 5.</a:t>
            </a:r>
          </a:p>
          <a:p>
            <a:pPr marL="187325" indent="-187325">
              <a:spcBef>
                <a:spcPts val="500"/>
              </a:spcBef>
              <a:buFontTx/>
              <a:buChar char="-"/>
              <a:defRPr/>
            </a:pPr>
            <a:r>
              <a:rPr lang="ru-RU" sz="1600" dirty="0" smtClean="0"/>
              <a:t>Общая численность персонала </a:t>
            </a:r>
            <a:r>
              <a:rPr lang="ru-RU" sz="1600" b="0" dirty="0" smtClean="0"/>
              <a:t>– 250 человек.</a:t>
            </a:r>
          </a:p>
          <a:p>
            <a:pPr marL="187325" indent="-187325">
              <a:spcBef>
                <a:spcPts val="500"/>
              </a:spcBef>
              <a:buFontTx/>
              <a:buChar char="-"/>
              <a:defRPr/>
            </a:pPr>
            <a:r>
              <a:rPr lang="en-US" sz="1600" dirty="0" smtClean="0"/>
              <a:t>EPC</a:t>
            </a:r>
            <a:r>
              <a:rPr lang="ru-RU" sz="1600" dirty="0" smtClean="0"/>
              <a:t>-</a:t>
            </a:r>
            <a:r>
              <a:rPr lang="ru-RU" sz="1600" dirty="0" err="1" smtClean="0"/>
              <a:t>контрактор</a:t>
            </a:r>
            <a:r>
              <a:rPr lang="ru-RU" sz="1600" dirty="0" smtClean="0"/>
              <a:t> </a:t>
            </a:r>
            <a:r>
              <a:rPr lang="ru-RU" sz="1600" b="0" dirty="0" smtClean="0"/>
              <a:t>с экономической ответственностью за конечный результат.</a:t>
            </a:r>
          </a:p>
        </p:txBody>
      </p:sp>
      <p:pic>
        <p:nvPicPr>
          <p:cNvPr id="6" name="Рисунок 5" descr="shutterstock_5346346.jpg"/>
          <p:cNvPicPr>
            <a:picLocks noChangeAspect="1"/>
          </p:cNvPicPr>
          <p:nvPr/>
        </p:nvPicPr>
        <p:blipFill>
          <a:blip r:embed="rId2" cstate="print"/>
          <a:srcRect l="1000" r="4000"/>
          <a:stretch>
            <a:fillRect/>
          </a:stretch>
        </p:blipFill>
        <p:spPr>
          <a:xfrm>
            <a:off x="642910" y="2628887"/>
            <a:ext cx="2986067" cy="2336827"/>
          </a:xfrm>
          <a:prstGeom prst="rect">
            <a:avLst/>
          </a:prstGeom>
          <a:ln>
            <a:solidFill>
              <a:srgbClr val="DA0000"/>
            </a:solidFill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928662" y="1643050"/>
            <a:ext cx="7451239" cy="4214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DA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 descr="karuse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714488"/>
            <a:ext cx="1482173" cy="1071571"/>
          </a:xfrm>
          <a:prstGeom prst="rect">
            <a:avLst/>
          </a:prstGeom>
        </p:spPr>
      </p:pic>
      <p:pic>
        <p:nvPicPr>
          <p:cNvPr id="6" name="Рисунок 5" descr="6193_1.jpg"/>
          <p:cNvPicPr>
            <a:picLocks noChangeAspect="1"/>
          </p:cNvPicPr>
          <p:nvPr/>
        </p:nvPicPr>
        <p:blipFill>
          <a:blip r:embed="rId3" cstate="print"/>
          <a:srcRect l="5218" t="11447" b="15262"/>
          <a:stretch>
            <a:fillRect/>
          </a:stretch>
        </p:blipFill>
        <p:spPr>
          <a:xfrm>
            <a:off x="6215074" y="3643314"/>
            <a:ext cx="2204045" cy="776914"/>
          </a:xfrm>
          <a:prstGeom prst="rect">
            <a:avLst/>
          </a:prstGeom>
        </p:spPr>
      </p:pic>
      <p:pic>
        <p:nvPicPr>
          <p:cNvPr id="7" name="Рисунок 6" descr="1263031698_496db148d6a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785926"/>
            <a:ext cx="1132555" cy="928695"/>
          </a:xfrm>
          <a:prstGeom prst="rect">
            <a:avLst/>
          </a:prstGeom>
        </p:spPr>
      </p:pic>
      <p:pic>
        <p:nvPicPr>
          <p:cNvPr id="8" name="Рисунок 7" descr="clip_image02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929066"/>
            <a:ext cx="2107418" cy="313101"/>
          </a:xfrm>
          <a:prstGeom prst="rect">
            <a:avLst/>
          </a:prstGeom>
        </p:spPr>
      </p:pic>
      <p:pic>
        <p:nvPicPr>
          <p:cNvPr id="9" name="Рисунок 8" descr="lukoil.gif"/>
          <p:cNvPicPr>
            <a:picLocks noChangeAspect="1"/>
          </p:cNvPicPr>
          <p:nvPr/>
        </p:nvPicPr>
        <p:blipFill>
          <a:blip r:embed="rId6" cstate="print"/>
          <a:srcRect t="34016" b="30236"/>
          <a:stretch>
            <a:fillRect/>
          </a:stretch>
        </p:blipFill>
        <p:spPr>
          <a:xfrm>
            <a:off x="1142976" y="5072074"/>
            <a:ext cx="2007055" cy="717453"/>
          </a:xfrm>
          <a:prstGeom prst="rect">
            <a:avLst/>
          </a:prstGeom>
        </p:spPr>
      </p:pic>
      <p:pic>
        <p:nvPicPr>
          <p:cNvPr id="12" name="Рисунок 11" descr="Флаг на сто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1714488"/>
            <a:ext cx="1067194" cy="1053711"/>
          </a:xfrm>
          <a:prstGeom prst="rect">
            <a:avLst/>
          </a:prstGeom>
        </p:spPr>
      </p:pic>
      <p:pic>
        <p:nvPicPr>
          <p:cNvPr id="13" name="Picture 3" descr="Brix&amp;Kamp logo - uden as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072198" y="3071810"/>
            <a:ext cx="2257950" cy="52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2786058"/>
            <a:ext cx="3257580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lede 1" descr="Danpig_sidehoved beskåret"/>
          <p:cNvPicPr>
            <a:picLocks noChangeAspect="1" noChangeArrowheads="1"/>
          </p:cNvPicPr>
          <p:nvPr/>
        </p:nvPicPr>
        <p:blipFill>
          <a:blip r:embed="rId11" cstate="print"/>
          <a:srcRect t="13498"/>
          <a:stretch>
            <a:fillRect/>
          </a:stretch>
        </p:blipFill>
        <p:spPr bwMode="auto">
          <a:xfrm>
            <a:off x="6286512" y="4429132"/>
            <a:ext cx="1960610" cy="63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1869505"/>
            <a:ext cx="787794" cy="232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3" cstate="print"/>
          <a:srcRect l="8922" t="4637" r="8922" b="6956"/>
          <a:stretch>
            <a:fillRect/>
          </a:stretch>
        </p:blipFill>
        <p:spPr bwMode="auto">
          <a:xfrm>
            <a:off x="1214414" y="4357694"/>
            <a:ext cx="1930048" cy="53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771499" y="1142984"/>
            <a:ext cx="67151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DA0000"/>
                </a:solidFill>
              </a:rPr>
              <a:t>Наши партнеры:</a:t>
            </a:r>
            <a:endParaRPr lang="ru-RU" sz="2500" dirty="0">
              <a:solidFill>
                <a:srgbClr val="DA0000"/>
              </a:solidFill>
            </a:endParaRPr>
          </a:p>
        </p:txBody>
      </p:sp>
      <p:pic>
        <p:nvPicPr>
          <p:cNvPr id="21" name="Рисунок 20" descr="fc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00232" y="3500438"/>
            <a:ext cx="3071835" cy="501733"/>
          </a:xfrm>
          <a:prstGeom prst="rect">
            <a:avLst/>
          </a:prstGeom>
        </p:spPr>
      </p:pic>
      <p:pic>
        <p:nvPicPr>
          <p:cNvPr id="22" name="Рисунок 21" descr="1256291535_omz_logo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86512" y="5214950"/>
            <a:ext cx="1961646" cy="582498"/>
          </a:xfrm>
          <a:prstGeom prst="rect">
            <a:avLst/>
          </a:prstGeom>
        </p:spPr>
      </p:pic>
      <p:pic>
        <p:nvPicPr>
          <p:cNvPr id="23" name="Рисунок 22" descr="http://upload.wikimedia.org/wikipedia/commons/3/31/Coat_of_Arms_of_Krasnodar_kray.pn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3504" y="2857496"/>
            <a:ext cx="827916" cy="105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oat_of_Arms_of_Ivanovo_oblas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57950" y="1785926"/>
            <a:ext cx="1732268" cy="1224136"/>
          </a:xfrm>
          <a:prstGeom prst="rect">
            <a:avLst/>
          </a:prstGeom>
        </p:spPr>
      </p:pic>
      <p:pic>
        <p:nvPicPr>
          <p:cNvPr id="25" name="Рисунок 24" descr="Coat_of_Arms_of_Pskov_oblas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86314" y="3929066"/>
            <a:ext cx="1440160" cy="1677786"/>
          </a:xfrm>
          <a:prstGeom prst="rect">
            <a:avLst/>
          </a:prstGeom>
        </p:spPr>
      </p:pic>
      <p:pic>
        <p:nvPicPr>
          <p:cNvPr id="26" name="Рисунок 25" descr="magna-logo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14678" y="4500570"/>
            <a:ext cx="1571636" cy="91416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53200" y="6327775"/>
            <a:ext cx="2133600" cy="476250"/>
          </a:xfrm>
          <a:noFill/>
        </p:spPr>
        <p:txBody>
          <a:bodyPr/>
          <a:lstStyle/>
          <a:p>
            <a:fld id="{61035E69-33A2-4CA3-A8F0-CA0ABEB5B39C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28625" y="1903661"/>
            <a:ext cx="36433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tabLst>
                <a:tab pos="1257300" algn="l"/>
              </a:tabLst>
            </a:pPr>
            <a:r>
              <a:rPr lang="ru-RU" sz="2200" noProof="1">
                <a:solidFill>
                  <a:srgbClr val="DA0000"/>
                </a:solidFill>
              </a:rPr>
              <a:t>СПАСИБО</a:t>
            </a:r>
            <a:r>
              <a:rPr lang="en-US" sz="2000" b="1" noProof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noProof="1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tabLst>
                <a:tab pos="1257300" algn="l"/>
              </a:tabLst>
            </a:pPr>
            <a:r>
              <a:rPr lang="ru-RU" sz="2200" noProof="1">
                <a:solidFill>
                  <a:srgbClr val="DA0000"/>
                </a:solidFill>
              </a:rPr>
              <a:t>ЗА ВАШЕ ВНИМАНИЕ</a:t>
            </a:r>
            <a:r>
              <a:rPr lang="en-US" sz="2200" noProof="1" smtClean="0">
                <a:solidFill>
                  <a:srgbClr val="DA0000"/>
                </a:solidFill>
              </a:rPr>
              <a:t>!</a:t>
            </a:r>
            <a:endParaRPr lang="ru-RU" sz="2200" noProof="1">
              <a:solidFill>
                <a:srgbClr val="DA0000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357688" y="3004607"/>
            <a:ext cx="450059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noProof="1" smtClean="0"/>
              <a:t>Наши координаты</a:t>
            </a:r>
            <a:r>
              <a:rPr lang="en-US" b="1" noProof="1" smtClean="0"/>
              <a:t>:</a:t>
            </a:r>
            <a:endParaRPr lang="ru-RU" b="1" noProof="1" smtClean="0"/>
          </a:p>
          <a:p>
            <a:endParaRPr lang="en-US" sz="500" b="1" noProof="1"/>
          </a:p>
          <a:p>
            <a:r>
              <a:rPr lang="ru-RU" sz="1500" noProof="1" smtClean="0"/>
              <a:t>Центральный офис</a:t>
            </a:r>
            <a:endParaRPr lang="en-US" sz="1500" noProof="1"/>
          </a:p>
          <a:p>
            <a:r>
              <a:rPr lang="ru-RU" sz="1500" b="0" noProof="1" smtClean="0"/>
              <a:t>198097, г.Санкт-Петербург, Химический пер., д. 12А</a:t>
            </a:r>
          </a:p>
          <a:p>
            <a:r>
              <a:rPr lang="ru-RU" sz="1500" b="0" noProof="1" smtClean="0"/>
              <a:t>Тел./факс: +7 (812) 334-2504, 332-2707</a:t>
            </a:r>
          </a:p>
        </p:txBody>
      </p:sp>
      <p:cxnSp>
        <p:nvCxnSpPr>
          <p:cNvPr id="18" name="Прямая соединительная линия 7"/>
          <p:cNvCxnSpPr>
            <a:cxnSpLocks noChangeShapeType="1"/>
          </p:cNvCxnSpPr>
          <p:nvPr/>
        </p:nvCxnSpPr>
        <p:spPr bwMode="auto">
          <a:xfrm rot="5400000" flipH="1" flipV="1">
            <a:off x="2393157" y="3607594"/>
            <a:ext cx="3643312" cy="0"/>
          </a:xfrm>
          <a:prstGeom prst="line">
            <a:avLst/>
          </a:prstGeom>
          <a:noFill/>
          <a:ln w="9525" algn="ctr">
            <a:solidFill>
              <a:srgbClr val="FE0000"/>
            </a:solidFill>
            <a:round/>
            <a:headEnd/>
            <a:tailEnd/>
          </a:ln>
        </p:spPr>
      </p:cxn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7242" y="1682652"/>
            <a:ext cx="8158162" cy="7143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Основные приоритеты применения </a:t>
            </a:r>
            <a:r>
              <a:rPr lang="ru-RU" dirty="0" err="1" smtClean="0"/>
              <a:t>энергоэффективных</a:t>
            </a:r>
            <a:r>
              <a:rPr lang="ru-RU" dirty="0" smtClean="0"/>
              <a:t>  технологий в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3281" y="2740667"/>
            <a:ext cx="8001055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500"/>
              </a:spcBef>
            </a:pPr>
            <a:r>
              <a:rPr lang="ru-RU" sz="2000" b="0" dirty="0" smtClean="0"/>
              <a:t>1.   Модернизация систем теплоснабжения.</a:t>
            </a:r>
          </a:p>
          <a:p>
            <a:pPr marL="457200" indent="-457200">
              <a:lnSpc>
                <a:spcPct val="90000"/>
              </a:lnSpc>
              <a:spcBef>
                <a:spcPts val="1500"/>
              </a:spcBef>
            </a:pPr>
            <a:r>
              <a:rPr lang="ru-RU" sz="2000" b="0" dirty="0" smtClean="0"/>
              <a:t>2.    Модернизация систем освещения городов и районов, включая управление системами энергопотребления.</a:t>
            </a:r>
          </a:p>
          <a:p>
            <a:pPr marL="457200" indent="-457200" algn="just">
              <a:lnSpc>
                <a:spcPct val="90000"/>
              </a:lnSpc>
              <a:spcBef>
                <a:spcPts val="1500"/>
              </a:spcBef>
              <a:buAutoNum type="arabicPeriod" startAt="3"/>
            </a:pPr>
            <a:r>
              <a:rPr lang="ru-RU" sz="2000" b="0" dirty="0" smtClean="0"/>
              <a:t>Развитие генерации на основе возобновляемых источников</a:t>
            </a:r>
            <a:br>
              <a:rPr lang="ru-RU" sz="2000" b="0" dirty="0" smtClean="0"/>
            </a:br>
            <a:r>
              <a:rPr lang="ru-RU" sz="2000" b="0" dirty="0" smtClean="0"/>
              <a:t>энергии и систем утилизации органических отходов.</a:t>
            </a:r>
          </a:p>
          <a:p>
            <a:pPr marL="342900" indent="-342900" algn="just">
              <a:lnSpc>
                <a:spcPct val="90000"/>
              </a:lnSpc>
              <a:spcBef>
                <a:spcPts val="1500"/>
              </a:spcBef>
            </a:pPr>
            <a:r>
              <a:rPr lang="ru-RU" sz="2000" b="0" dirty="0" smtClean="0"/>
              <a:t>4.	Строительство энергоэффективных зданий (районов, городов).  </a:t>
            </a:r>
            <a:endParaRPr lang="ru-RU" sz="2000" b="0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79" y="1643050"/>
            <a:ext cx="8229600" cy="436563"/>
          </a:xfrm>
        </p:spPr>
        <p:txBody>
          <a:bodyPr/>
          <a:lstStyle/>
          <a:p>
            <a:r>
              <a:rPr lang="ru-RU" dirty="0" smtClean="0"/>
              <a:t>Проекты Группы Компаний «ТЭТРА Электрик»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000372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6700" algn="l"/>
              </a:tabLst>
            </a:pPr>
            <a:r>
              <a:rPr lang="ru-RU" sz="1600" dirty="0" smtClean="0"/>
              <a:t>ВНЕДРЕНИЕ энергосберегающей системы муниципального уличного освещения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505982"/>
            <a:ext cx="85725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DA0000"/>
                </a:solidFill>
              </a:rPr>
              <a:t>Проект №1:	                                  Проект №2:</a:t>
            </a:r>
            <a:endParaRPr lang="ru-RU" sz="2200" dirty="0">
              <a:solidFill>
                <a:srgbClr val="DA0000"/>
              </a:solidFill>
            </a:endParaRPr>
          </a:p>
        </p:txBody>
      </p:sp>
      <p:cxnSp>
        <p:nvCxnSpPr>
          <p:cNvPr id="11" name="Прямая соединительная линия 7"/>
          <p:cNvCxnSpPr>
            <a:cxnSpLocks noChangeShapeType="1"/>
          </p:cNvCxnSpPr>
          <p:nvPr/>
        </p:nvCxnSpPr>
        <p:spPr bwMode="auto">
          <a:xfrm rot="16200000" flipV="1">
            <a:off x="3178958" y="3901282"/>
            <a:ext cx="2643205" cy="2"/>
          </a:xfrm>
          <a:prstGeom prst="line">
            <a:avLst/>
          </a:prstGeom>
          <a:noFill/>
          <a:ln w="9525" algn="ctr">
            <a:solidFill>
              <a:srgbClr val="FE0000"/>
            </a:solidFill>
            <a:round/>
            <a:headEnd/>
            <a:tailEnd/>
          </a:ln>
        </p:spPr>
      </p:cxnSp>
      <p:sp>
        <p:nvSpPr>
          <p:cNvPr id="9" name="Прямоугольник 8"/>
          <p:cNvSpPr/>
          <p:nvPr/>
        </p:nvSpPr>
        <p:spPr>
          <a:xfrm>
            <a:off x="214282" y="3000372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6700" algn="l"/>
              </a:tabLst>
            </a:pPr>
            <a:r>
              <a:rPr lang="ru-RU" sz="1600" dirty="0" smtClean="0"/>
              <a:t>ПРОЕКТИРОВАНИЕ и МОДЕРНИЗАЦИЯ тепловых сетей и котельных в Псковской области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15370" cy="809614"/>
          </a:xfrm>
        </p:spPr>
        <p:txBody>
          <a:bodyPr/>
          <a:lstStyle/>
          <a:p>
            <a:r>
              <a:rPr lang="ru-RU" dirty="0" smtClean="0"/>
              <a:t>Проект №1: </a:t>
            </a:r>
            <a:br>
              <a:rPr lang="ru-RU" dirty="0" smtClean="0"/>
            </a:br>
            <a:r>
              <a:rPr lang="ru-RU" sz="1800" dirty="0" smtClean="0">
                <a:solidFill>
                  <a:srgbClr val="DA0000"/>
                </a:solidFill>
              </a:rPr>
              <a:t>«Модернизация тепловых сетей и котельных в Псковской области»</a:t>
            </a:r>
            <a:endParaRPr lang="ru-RU" sz="1800" dirty="0">
              <a:solidFill>
                <a:srgbClr val="DA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5062" y="2073654"/>
            <a:ext cx="74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Общая информация о городе :</a:t>
            </a:r>
          </a:p>
          <a:p>
            <a:pPr lvl="0"/>
            <a:r>
              <a:rPr lang="ru-RU" sz="1600" b="0" dirty="0" smtClean="0"/>
              <a:t> - Субъект Федерации:		Псковская область;</a:t>
            </a:r>
          </a:p>
          <a:p>
            <a:pPr lvl="0"/>
            <a:r>
              <a:rPr lang="ru-RU" sz="1600" b="0" dirty="0" smtClean="0"/>
              <a:t>-  Общая площадь:			24 муниципальных района;</a:t>
            </a:r>
          </a:p>
          <a:p>
            <a:pPr lvl="0"/>
            <a:r>
              <a:rPr lang="ru-RU" sz="1600" b="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3359" y="4216794"/>
            <a:ext cx="500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ru-RU" sz="1600" b="0" dirty="0" smtClean="0"/>
              <a:t> -	</a:t>
            </a:r>
            <a:r>
              <a:rPr lang="ru-RU" sz="1600" b="0" dirty="0" smtClean="0"/>
              <a:t>Высокий износ фондов;</a:t>
            </a:r>
            <a:endParaRPr lang="ru-RU" sz="1600" b="0" dirty="0" smtClean="0"/>
          </a:p>
          <a:p>
            <a:pPr lvl="0">
              <a:tabLst>
                <a:tab pos="180975" algn="l"/>
              </a:tabLst>
            </a:pPr>
            <a:r>
              <a:rPr lang="ru-RU" sz="1600" b="0" dirty="0" smtClean="0"/>
              <a:t> -	Высокий дефицит кадров и новых специалистов;</a:t>
            </a:r>
          </a:p>
          <a:p>
            <a:pPr lvl="0">
              <a:tabLst>
                <a:tab pos="180975" algn="l"/>
              </a:tabLst>
            </a:pPr>
            <a:r>
              <a:rPr lang="ru-RU" sz="1600" b="0" dirty="0" smtClean="0"/>
              <a:t> -	Отсутствие стратегии развития тепловой энергетики;</a:t>
            </a:r>
          </a:p>
          <a:p>
            <a:pPr lvl="0">
              <a:tabLst>
                <a:tab pos="180975" algn="l"/>
              </a:tabLst>
            </a:pPr>
            <a:r>
              <a:rPr lang="ru-RU" sz="1600" b="0" dirty="0" smtClean="0"/>
              <a:t> -	Нерешенность проблемы сбережения тепла </a:t>
            </a:r>
            <a:br>
              <a:rPr lang="ru-RU" sz="1600" b="0" dirty="0" smtClean="0"/>
            </a:br>
            <a:r>
              <a:rPr lang="ru-RU" sz="1600" b="0" dirty="0" smtClean="0"/>
              <a:t>	и энергоресурсов;</a:t>
            </a:r>
          </a:p>
          <a:p>
            <a:pPr lvl="0">
              <a:tabLst>
                <a:tab pos="180975" algn="l"/>
              </a:tabLst>
            </a:pPr>
            <a:r>
              <a:rPr lang="ru-RU" sz="1600" b="0" dirty="0" smtClean="0"/>
              <a:t> -	Постоянный рост тарифов на тепло и электричество.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222" y="3429000"/>
            <a:ext cx="2617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Содержание проблемы:</a:t>
            </a:r>
          </a:p>
        </p:txBody>
      </p:sp>
      <p:pic>
        <p:nvPicPr>
          <p:cNvPr id="9" name="Picture 5" descr="IMG_1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00504"/>
            <a:ext cx="2928958" cy="219821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43661" y="1000108"/>
            <a:ext cx="8643998" cy="809614"/>
          </a:xfrm>
        </p:spPr>
        <p:txBody>
          <a:bodyPr/>
          <a:lstStyle/>
          <a:p>
            <a:r>
              <a:rPr lang="ru-RU" dirty="0" smtClean="0"/>
              <a:t>Проект №1: </a:t>
            </a:r>
            <a:br>
              <a:rPr lang="ru-RU" dirty="0" smtClean="0"/>
            </a:br>
            <a:r>
              <a:rPr lang="ru-RU" sz="1800" dirty="0" smtClean="0">
                <a:solidFill>
                  <a:srgbClr val="DA0000"/>
                </a:solidFill>
              </a:rPr>
              <a:t>«Модернизация тепловых сетей и котельных в Псковской области»</a:t>
            </a:r>
            <a:endParaRPr lang="ru-RU" sz="1800" dirty="0">
              <a:solidFill>
                <a:srgbClr val="DA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2613954"/>
            <a:ext cx="492922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tabLst>
                <a:tab pos="180975" algn="l"/>
              </a:tabLst>
            </a:pPr>
            <a:r>
              <a:rPr lang="ru-RU" sz="1600" b="0" dirty="0" smtClean="0"/>
              <a:t>-	Разработка комплексной системы программных мероприятий по модернизации, состоящей из </a:t>
            </a:r>
            <a:r>
              <a:rPr lang="ru-RU" sz="1600" b="0" dirty="0" err="1" smtClean="0"/>
              <a:t>энерго</a:t>
            </a:r>
            <a:r>
              <a:rPr lang="ru-RU" sz="1600" b="0" dirty="0" smtClean="0"/>
              <a:t>-эффективных пакетов по тепловым сетям и </a:t>
            </a:r>
            <a:r>
              <a:rPr lang="ru-RU" sz="1600" b="0" dirty="0" smtClean="0"/>
              <a:t>котельным (в </a:t>
            </a:r>
            <a:r>
              <a:rPr lang="ru-RU" sz="1600" b="0" dirty="0" err="1" smtClean="0"/>
              <a:t>т.ч</a:t>
            </a:r>
            <a:r>
              <a:rPr lang="ru-RU" sz="1600" b="0" dirty="0" smtClean="0"/>
              <a:t>. с возможностью перевода котельных на локальные виды топлива):</a:t>
            </a:r>
            <a:endParaRPr lang="ru-RU" sz="1600" b="0" dirty="0" smtClean="0"/>
          </a:p>
          <a:p>
            <a:pPr algn="just" defTabSz="361950">
              <a:spcBef>
                <a:spcPts val="600"/>
              </a:spcBef>
              <a:tabLst>
                <a:tab pos="180975" algn="l"/>
              </a:tabLst>
            </a:pPr>
            <a:r>
              <a:rPr lang="ru-RU" sz="1600" b="0" dirty="0" smtClean="0"/>
              <a:t>	-	технический аудит существующих систем;</a:t>
            </a:r>
          </a:p>
          <a:p>
            <a:pPr algn="just" defTabSz="361950">
              <a:tabLst>
                <a:tab pos="180975" algn="l"/>
              </a:tabLst>
            </a:pPr>
            <a:r>
              <a:rPr lang="ru-RU" sz="1600" b="0" dirty="0" smtClean="0"/>
              <a:t>	-	подготовка ТЭО и обоснование инвестиций </a:t>
            </a:r>
            <a:r>
              <a:rPr lang="ru-RU" sz="1600" b="0" dirty="0" smtClean="0"/>
              <a:t>для</a:t>
            </a:r>
            <a:r>
              <a:rPr lang="ru-RU" sz="1600" b="0" dirty="0" smtClean="0"/>
              <a:t>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		реализации программы;</a:t>
            </a:r>
          </a:p>
          <a:p>
            <a:pPr algn="just" defTabSz="361950">
              <a:tabLst>
                <a:tab pos="180975" algn="l"/>
              </a:tabLst>
            </a:pPr>
            <a:r>
              <a:rPr lang="ru-RU" sz="1600" b="0" dirty="0" smtClean="0"/>
              <a:t> 	-	проведение реконструкции с использованием </a:t>
            </a:r>
            <a:br>
              <a:rPr lang="ru-RU" sz="1600" b="0" dirty="0" smtClean="0"/>
            </a:br>
            <a:r>
              <a:rPr lang="ru-RU" sz="1600" b="0" dirty="0" smtClean="0"/>
              <a:t>		прогрессивных и инновационных материалов;</a:t>
            </a:r>
          </a:p>
          <a:p>
            <a:pPr algn="just" defTabSz="361950">
              <a:tabLst>
                <a:tab pos="180975" algn="l"/>
              </a:tabLst>
            </a:pPr>
            <a:r>
              <a:rPr lang="ru-RU" sz="1600" b="0" dirty="0" smtClean="0"/>
              <a:t>	-	обеспечение комплексного технического </a:t>
            </a:r>
            <a:br>
              <a:rPr lang="ru-RU" sz="1600" b="0" dirty="0" smtClean="0"/>
            </a:br>
            <a:r>
              <a:rPr lang="ru-RU" sz="1600" b="0" dirty="0" smtClean="0"/>
              <a:t>		обслуживания </a:t>
            </a:r>
            <a:r>
              <a:rPr lang="ru-RU" sz="1600" b="0" dirty="0" smtClean="0"/>
              <a:t>\ эксплуатации объектов</a:t>
            </a:r>
            <a:r>
              <a:rPr lang="ru-RU" sz="1600" b="0" dirty="0" smtClean="0"/>
              <a:t>;</a:t>
            </a:r>
          </a:p>
          <a:p>
            <a:pPr algn="just" defTabSz="361950">
              <a:tabLst>
                <a:tab pos="180975" algn="l"/>
              </a:tabLst>
            </a:pPr>
            <a:r>
              <a:rPr lang="ru-RU" sz="1600" b="0" dirty="0" smtClean="0"/>
              <a:t>	-	внедрение системы качества.</a:t>
            </a:r>
          </a:p>
        </p:txBody>
      </p:sp>
      <p:pic>
        <p:nvPicPr>
          <p:cNvPr id="10" name="Picture 7" descr="front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082"/>
          <a:stretch>
            <a:fillRect/>
          </a:stretch>
        </p:blipFill>
        <p:spPr>
          <a:xfrm>
            <a:off x="571473" y="2736073"/>
            <a:ext cx="3143272" cy="2840942"/>
          </a:xfrm>
          <a:noFill/>
          <a:ln>
            <a:solidFill>
              <a:srgbClr val="DA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71173" y="214311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dirty="0" smtClean="0"/>
              <a:t>Концепция программы по модернизации от ГК «ТЭТРА Электрик»: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7659" y="4572008"/>
            <a:ext cx="8358246" cy="1357322"/>
          </a:xfrm>
          <a:prstGeom prst="rect">
            <a:avLst/>
          </a:prstGeom>
          <a:solidFill>
            <a:srgbClr val="D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47" y="4632813"/>
            <a:ext cx="82344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ОЖИДАЕМЫЙ РЕЗУЛЬТАТ: </a:t>
            </a:r>
          </a:p>
          <a:p>
            <a:pPr algn="just">
              <a:lnSpc>
                <a:spcPct val="90000"/>
              </a:lnSpc>
            </a:pPr>
            <a:r>
              <a:rPr lang="ru-RU" sz="1700" b="0" dirty="0" smtClean="0">
                <a:solidFill>
                  <a:schemeClr val="bg1"/>
                </a:solidFill>
              </a:rPr>
              <a:t>повышение надежности работы основных фондов за счет качественной эксплуатации, частичный перевод на местные виды топлива, обновление и активное внедрение энергоресурсосберегающих технологий в системе теплогенерации и теплоснабжения, фактическая экономия затрат на теплоснабжение от  167 </a:t>
            </a:r>
            <a:r>
              <a:rPr lang="ru-RU" sz="1700" b="0" dirty="0" err="1" smtClean="0">
                <a:solidFill>
                  <a:schemeClr val="bg1"/>
                </a:solidFill>
              </a:rPr>
              <a:t>млн</a:t>
            </a:r>
            <a:r>
              <a:rPr lang="ru-RU" sz="1700" b="0" dirty="0" smtClean="0">
                <a:solidFill>
                  <a:schemeClr val="bg1"/>
                </a:solidFill>
              </a:rPr>
              <a:t>/год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030587"/>
            <a:ext cx="507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tabLst>
                <a:tab pos="177800" algn="l"/>
                <a:tab pos="895350" algn="l"/>
                <a:tab pos="990600" algn="l"/>
              </a:tabLst>
            </a:pPr>
            <a:r>
              <a:rPr lang="ru-RU" sz="1600" b="0" dirty="0" smtClean="0"/>
              <a:t>-	Разработка и утверждение ресурсного обеспечения </a:t>
            </a:r>
            <a:br>
              <a:rPr lang="ru-RU" sz="1600" b="0" dirty="0" smtClean="0"/>
            </a:br>
            <a:r>
              <a:rPr lang="ru-RU" sz="1600" b="0" dirty="0" smtClean="0"/>
              <a:t>	реализации программы;</a:t>
            </a:r>
          </a:p>
          <a:p>
            <a:pPr algn="just">
              <a:spcBef>
                <a:spcPts val="0"/>
              </a:spcBef>
              <a:tabLst>
                <a:tab pos="177800" algn="l"/>
                <a:tab pos="895350" algn="l"/>
                <a:tab pos="990600" algn="l"/>
              </a:tabLst>
            </a:pPr>
            <a:r>
              <a:rPr lang="ru-RU" sz="1600" b="0" dirty="0" smtClean="0"/>
              <a:t>-	Формирование механизмов управления реализацией </a:t>
            </a:r>
            <a:br>
              <a:rPr lang="ru-RU" sz="1600" b="0" dirty="0" smtClean="0"/>
            </a:br>
            <a:r>
              <a:rPr lang="ru-RU" sz="1600" b="0" dirty="0" smtClean="0"/>
              <a:t>	программы.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245" b="6038"/>
          <a:stretch>
            <a:fillRect/>
          </a:stretch>
        </p:blipFill>
        <p:spPr bwMode="auto">
          <a:xfrm>
            <a:off x="568051" y="2102025"/>
            <a:ext cx="3248953" cy="2041355"/>
          </a:xfrm>
          <a:prstGeom prst="rect">
            <a:avLst/>
          </a:prstGeom>
          <a:noFill/>
          <a:ln w="9525">
            <a:solidFill>
              <a:srgbClr val="DA0000"/>
            </a:solidFill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43661" y="976312"/>
            <a:ext cx="8643998" cy="809614"/>
          </a:xfrm>
        </p:spPr>
        <p:txBody>
          <a:bodyPr/>
          <a:lstStyle/>
          <a:p>
            <a:r>
              <a:rPr lang="ru-RU" dirty="0" smtClean="0"/>
              <a:t>Проект №1: </a:t>
            </a:r>
            <a:br>
              <a:rPr lang="ru-RU" dirty="0" smtClean="0"/>
            </a:br>
            <a:r>
              <a:rPr lang="ru-RU" sz="1800" dirty="0" smtClean="0">
                <a:solidFill>
                  <a:srgbClr val="DA0000"/>
                </a:solidFill>
              </a:rPr>
              <a:t>«Модернизация тепловых сетей и котельных в Псковской области»</a:t>
            </a:r>
            <a:endParaRPr lang="ru-RU" sz="1800" dirty="0">
              <a:solidFill>
                <a:srgbClr val="DA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2966" y="2878044"/>
            <a:ext cx="5715039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Основные проблемы в сетях УО:</a:t>
            </a:r>
          </a:p>
          <a:p>
            <a:pPr algn="just">
              <a:lnSpc>
                <a:spcPct val="90000"/>
              </a:lnSpc>
              <a:spcBef>
                <a:spcPts val="200"/>
              </a:spcBef>
              <a:tabLst>
                <a:tab pos="174625" algn="l"/>
              </a:tabLst>
            </a:pPr>
            <a:r>
              <a:rPr lang="ru-RU" sz="1600" b="0" dirty="0" smtClean="0"/>
              <a:t>-	отсутствие централизованного мониторинга оборудования и </a:t>
            </a:r>
            <a:br>
              <a:rPr lang="ru-RU" sz="1600" b="0" dirty="0" smtClean="0"/>
            </a:br>
            <a:r>
              <a:rPr lang="ru-RU" sz="1600" b="0" dirty="0" smtClean="0"/>
              <a:t>	управления режимами работы;</a:t>
            </a:r>
          </a:p>
          <a:p>
            <a:pPr lvl="0" algn="just">
              <a:lnSpc>
                <a:spcPct val="90000"/>
              </a:lnSpc>
              <a:spcBef>
                <a:spcPts val="200"/>
              </a:spcBef>
              <a:tabLst>
                <a:tab pos="174625" algn="l"/>
              </a:tabLst>
            </a:pPr>
            <a:r>
              <a:rPr lang="ru-RU" sz="1600" b="0" dirty="0" smtClean="0"/>
              <a:t>-	отсутствие режимов энергосбережения;</a:t>
            </a:r>
          </a:p>
          <a:p>
            <a:pPr lvl="0" algn="just">
              <a:lnSpc>
                <a:spcPct val="90000"/>
              </a:lnSpc>
              <a:spcBef>
                <a:spcPts val="200"/>
              </a:spcBef>
              <a:tabLst>
                <a:tab pos="174625" algn="l"/>
              </a:tabLst>
            </a:pPr>
            <a:r>
              <a:rPr lang="ru-RU" sz="1600" b="0" dirty="0" smtClean="0"/>
              <a:t>-	эксплуатация морально устаревшего и изношенного </a:t>
            </a:r>
            <a:br>
              <a:rPr lang="ru-RU" sz="1600" b="0" dirty="0" smtClean="0"/>
            </a:br>
            <a:r>
              <a:rPr lang="ru-RU" sz="1600" b="0" dirty="0" smtClean="0"/>
              <a:t>	оборудования;</a:t>
            </a:r>
          </a:p>
          <a:p>
            <a:pPr lvl="0">
              <a:lnSpc>
                <a:spcPct val="90000"/>
              </a:lnSpc>
              <a:spcBef>
                <a:spcPts val="200"/>
              </a:spcBef>
              <a:tabLst>
                <a:tab pos="174625" algn="l"/>
              </a:tabLst>
            </a:pPr>
            <a:r>
              <a:rPr lang="ru-RU" sz="1600" b="0" dirty="0" smtClean="0"/>
              <a:t>-	неэффективный учет электроэнергии;</a:t>
            </a:r>
          </a:p>
          <a:p>
            <a:pPr lvl="0">
              <a:lnSpc>
                <a:spcPct val="90000"/>
              </a:lnSpc>
              <a:spcBef>
                <a:spcPts val="200"/>
              </a:spcBef>
              <a:tabLst>
                <a:tab pos="174625" algn="l"/>
              </a:tabLst>
            </a:pPr>
            <a:r>
              <a:rPr lang="ru-RU" sz="1600" b="0" dirty="0" smtClean="0"/>
              <a:t>-	высокий уровень эксплуатационных затрат;</a:t>
            </a:r>
          </a:p>
          <a:p>
            <a:pPr lvl="0">
              <a:lnSpc>
                <a:spcPct val="90000"/>
              </a:lnSpc>
              <a:spcBef>
                <a:spcPts val="200"/>
              </a:spcBef>
              <a:tabLst>
                <a:tab pos="174625" algn="l"/>
              </a:tabLst>
            </a:pPr>
            <a:r>
              <a:rPr lang="ru-RU" sz="1600" b="0" dirty="0" smtClean="0"/>
              <a:t>-	распределение шкафов управления по большой территории;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58" y="857232"/>
            <a:ext cx="8429716" cy="8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№2: </a:t>
            </a:r>
            <a:b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«Внедрение энергосберегающей системы муниципального уличного освещения»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DA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LED(15).jpg"/>
          <p:cNvPicPr>
            <a:picLocks noChangeAspect="1"/>
          </p:cNvPicPr>
          <p:nvPr/>
        </p:nvPicPr>
        <p:blipFill>
          <a:blip r:embed="rId2" cstate="print"/>
          <a:srcRect l="12734" t="5819" r="12457" b="3741"/>
          <a:stretch>
            <a:fillRect/>
          </a:stretch>
        </p:blipFill>
        <p:spPr>
          <a:xfrm>
            <a:off x="500035" y="3000372"/>
            <a:ext cx="2500330" cy="2013427"/>
          </a:xfrm>
          <a:prstGeom prst="rect">
            <a:avLst/>
          </a:prstGeom>
          <a:ln>
            <a:solidFill>
              <a:srgbClr val="DA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76208" y="1777200"/>
            <a:ext cx="842968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</a:pPr>
            <a:r>
              <a:rPr lang="ru-RU" sz="1600" dirty="0" smtClean="0"/>
              <a:t>Общая информация о сетях муниципального уличного освещения (УО):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ru-RU" sz="1600" b="0" dirty="0" smtClean="0"/>
              <a:t>-	Неотъемлемая часть инженерной инфраструктуры любого города (поселка);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ru-RU" sz="1600" b="0" dirty="0" smtClean="0"/>
              <a:t>-	Затраты на электроэнергию в сетях УО в населенных пунктах оцениваются в 30% от всех </a:t>
            </a:r>
            <a:br>
              <a:rPr lang="ru-RU" sz="1600" b="0" dirty="0" smtClean="0"/>
            </a:br>
            <a:r>
              <a:rPr lang="ru-RU" sz="1600" b="0" dirty="0" smtClean="0"/>
              <a:t>	затрат на освещение.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1592" y="5286388"/>
            <a:ext cx="83963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200"/>
              </a:spcBef>
              <a:tabLst>
                <a:tab pos="180975" algn="l"/>
              </a:tabLst>
            </a:pPr>
            <a:r>
              <a:rPr lang="ru-RU" sz="1600" b="0" dirty="0" smtClean="0"/>
              <a:t>-	возможность несанкционированного вмешательства в процесс управления из-за </a:t>
            </a:r>
            <a:br>
              <a:rPr lang="ru-RU" sz="1600" b="0" dirty="0" smtClean="0"/>
            </a:br>
            <a:r>
              <a:rPr lang="ru-RU" sz="1600" b="0" dirty="0" smtClean="0"/>
              <a:t>	доступности оборудования шкафов управления для посторонних </a:t>
            </a:r>
            <a:r>
              <a:rPr lang="ru-RU" sz="1600" b="0" dirty="0" smtClean="0"/>
              <a:t>лиц</a:t>
            </a:r>
            <a:r>
              <a:rPr lang="ru-RU" sz="1600" b="0" dirty="0"/>
              <a:t>.</a:t>
            </a:r>
            <a:endParaRPr lang="ru-RU" sz="1600" b="0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186766" cy="785818"/>
          </a:xfrm>
        </p:spPr>
        <p:txBody>
          <a:bodyPr/>
          <a:lstStyle/>
          <a:p>
            <a:pPr lvl="0" algn="just"/>
            <a:r>
              <a:rPr lang="ru-RU" sz="20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Основные функции и преимущества </a:t>
            </a:r>
            <a:r>
              <a:rPr lang="ru-RU" sz="20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энергоэффективной</a:t>
            </a:r>
            <a:r>
              <a:rPr lang="ru-RU" sz="20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системы управления УО</a:t>
            </a:r>
            <a:r>
              <a:rPr lang="ru-RU" sz="2000" b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8596" y="2065817"/>
            <a:ext cx="8358246" cy="2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-	адресное управление светильниками;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-	автоматическая диагностика системы освещения;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-	передача сигналов управления светильникам по сети электроснабжения с использованием</a:t>
            </a:r>
            <a:br>
              <a:rPr lang="ru-RU" sz="1600" b="0" dirty="0" smtClean="0">
                <a:ea typeface="Calibri" pitchFamily="34" charset="0"/>
                <a:cs typeface="Times New Roman" pitchFamily="18" charset="0"/>
              </a:rPr>
            </a:b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	модуляции основной гармоники напряжения сети (авторская технология);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-	централизованный коммерческий учет электроэнергии;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-	невысокие затраты на внедрение системы;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-	экономия потребляемой электроэнергии за счет применения энергосберегающих </a:t>
            </a:r>
            <a:br>
              <a:rPr lang="ru-RU" sz="1600" b="0" dirty="0" smtClean="0">
                <a:ea typeface="Calibri" pitchFamily="34" charset="0"/>
                <a:cs typeface="Times New Roman" pitchFamily="18" charset="0"/>
              </a:rPr>
            </a:b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	натриевых ламп с возможностью регулировки их светового потока;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-	существенное снижение эксплуатационных затрат;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-	отсутствие затрат на прокладку дополнительных проводов управления.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00034" y="4857760"/>
            <a:ext cx="8215370" cy="1214446"/>
          </a:xfrm>
          <a:prstGeom prst="rect">
            <a:avLst/>
          </a:prstGeom>
          <a:solidFill>
            <a:srgbClr val="D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989962"/>
            <a:ext cx="8001056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РЕЗУЛЬТАТ: </a:t>
            </a:r>
          </a:p>
          <a:p>
            <a:pPr algn="just">
              <a:lnSpc>
                <a:spcPct val="90000"/>
              </a:lnSpc>
            </a:pPr>
            <a:r>
              <a:rPr lang="ru-RU" sz="1700" b="0" dirty="0" smtClean="0">
                <a:solidFill>
                  <a:schemeClr val="bg1"/>
                </a:solidFill>
              </a:rPr>
              <a:t>повышение эффективности работы уличного освещения за счет внедрения современных и энергоресурсосберегающих технологий в системе управления, фактическая экономия затрат на муниципальное освещение от до 50%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A9948-122B-4147-8404-31E3620833D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2000240"/>
            <a:ext cx="842968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58" y="928670"/>
            <a:ext cx="8429716" cy="8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№2: </a:t>
            </a:r>
            <a:b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Пилотный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проект. Ростовская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область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DA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DSC01569.JPG"/>
          <p:cNvPicPr>
            <a:picLocks noChangeAspect="1"/>
          </p:cNvPicPr>
          <p:nvPr/>
        </p:nvPicPr>
        <p:blipFill>
          <a:blip r:embed="rId2" cstate="print"/>
          <a:srcRect t="7655"/>
          <a:stretch>
            <a:fillRect/>
          </a:stretch>
        </p:blipFill>
        <p:spPr>
          <a:xfrm>
            <a:off x="500034" y="2143116"/>
            <a:ext cx="2571768" cy="316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596" y="5500702"/>
            <a:ext cx="2928958" cy="590917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200" b="0" dirty="0" smtClean="0">
                <a:latin typeface="+mn-lt"/>
                <a:ea typeface="Times New Roman" pitchFamily="18" charset="0"/>
              </a:rPr>
              <a:t>Система освещения.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200" b="0" dirty="0" smtClean="0">
                <a:latin typeface="+mn-lt"/>
                <a:ea typeface="Times New Roman" pitchFamily="18" charset="0"/>
              </a:rPr>
              <a:t>Районный центр Каменоломни.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200" b="0" dirty="0" smtClean="0">
                <a:latin typeface="+mn-lt"/>
                <a:ea typeface="Times New Roman" pitchFamily="18" charset="0"/>
              </a:rPr>
              <a:t>15 светильников.</a:t>
            </a:r>
            <a:endParaRPr lang="ru-RU" sz="1200" b="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94102" y="2323297"/>
            <a:ext cx="4878426" cy="2589413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r>
              <a:rPr lang="ru-RU" sz="1600" b="0" dirty="0" smtClean="0">
                <a:latin typeface="+mn-lt"/>
              </a:rPr>
              <a:t>Реализация: </a:t>
            </a:r>
          </a:p>
          <a:p>
            <a:pPr marL="342853" indent="-342853">
              <a:lnSpc>
                <a:spcPct val="90000"/>
              </a:lnSpc>
              <a:spcBef>
                <a:spcPts val="499"/>
              </a:spcBef>
              <a:buFont typeface="+mj-lt"/>
              <a:buAutoNum type="arabicPeriod"/>
            </a:pPr>
            <a:r>
              <a:rPr lang="ru-RU" sz="1600" b="0" dirty="0" smtClean="0">
                <a:latin typeface="+mn-lt"/>
              </a:rPr>
              <a:t>Районный центр Каменоломни Октябрьского района Ростовской области. Установлена линия освещения  –  15 светильников.</a:t>
            </a:r>
          </a:p>
          <a:p>
            <a:pPr marL="342853" indent="-342853">
              <a:lnSpc>
                <a:spcPct val="90000"/>
              </a:lnSpc>
              <a:spcBef>
                <a:spcPts val="499"/>
              </a:spcBef>
              <a:buFont typeface="+mj-lt"/>
              <a:buAutoNum type="arabicPeriod"/>
            </a:pPr>
            <a:r>
              <a:rPr lang="ru-RU" sz="1600" b="0" dirty="0" smtClean="0">
                <a:latin typeface="+mn-lt"/>
              </a:rPr>
              <a:t>Станица </a:t>
            </a:r>
            <a:r>
              <a:rPr lang="ru-RU" sz="1600" b="0" dirty="0" err="1" smtClean="0">
                <a:latin typeface="+mn-lt"/>
              </a:rPr>
              <a:t>Бессергеневская</a:t>
            </a:r>
            <a:r>
              <a:rPr lang="ru-RU" sz="1600" b="0" dirty="0" smtClean="0">
                <a:latin typeface="+mn-lt"/>
              </a:rPr>
              <a:t>. Установлена линия освещения – 20 светильников.</a:t>
            </a:r>
          </a:p>
          <a:p>
            <a:pPr marL="342853" indent="-342853">
              <a:lnSpc>
                <a:spcPct val="90000"/>
              </a:lnSpc>
              <a:spcBef>
                <a:spcPts val="499"/>
              </a:spcBef>
              <a:buFont typeface="+mj-lt"/>
              <a:buAutoNum type="arabicPeriod"/>
            </a:pPr>
            <a:r>
              <a:rPr lang="ru-RU" sz="1600" b="0" dirty="0" smtClean="0">
                <a:latin typeface="+mn-lt"/>
              </a:rPr>
              <a:t>Хутор Коммуна. Установлена линия освещения – 22 светильника.</a:t>
            </a:r>
          </a:p>
          <a:p>
            <a:pPr marL="342853" indent="-342853">
              <a:lnSpc>
                <a:spcPct val="90000"/>
              </a:lnSpc>
              <a:spcBef>
                <a:spcPts val="499"/>
              </a:spcBef>
              <a:buFont typeface="+mj-lt"/>
              <a:buAutoNum type="arabicPeriod"/>
            </a:pPr>
            <a:r>
              <a:rPr lang="ru-RU" sz="1600" b="0" dirty="0" smtClean="0">
                <a:latin typeface="+mn-lt"/>
              </a:rPr>
              <a:t>Хутор </a:t>
            </a:r>
            <a:r>
              <a:rPr lang="ru-RU" sz="1600" b="0" dirty="0" err="1" smtClean="0">
                <a:latin typeface="+mn-lt"/>
              </a:rPr>
              <a:t>Керчик-Саров</a:t>
            </a:r>
            <a:r>
              <a:rPr lang="ru-RU" sz="1600" b="0" dirty="0" smtClean="0">
                <a:latin typeface="+mn-lt"/>
              </a:rPr>
              <a:t>. Установлена линия освещения – 10 светильников.</a:t>
            </a:r>
            <a:endParaRPr lang="ru-RU" sz="1600" b="0" dirty="0">
              <a:latin typeface="+mn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Э_new">
  <a:themeElements>
    <a:clrScheme name="1_Презентация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Презентация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5057</TotalTime>
  <Words>459</Words>
  <Application>Microsoft Office PowerPoint</Application>
  <PresentationFormat>Экран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ТЭ_new</vt:lpstr>
      <vt:lpstr>ОПЫТ ПРОЕКТИРОВАНИЯ ЭФФЕКТИВНЫХ КОММУНАЛЬНЫХ СИСТЕМ.  ТЕПЛО. СВЕТ.</vt:lpstr>
      <vt:lpstr>Основные приоритеты применения энергоэффективных  технологий в РФ</vt:lpstr>
      <vt:lpstr>Проекты Группы Компаний «ТЭТРА Электрик»</vt:lpstr>
      <vt:lpstr>Проект №1:  «Модернизация тепловых сетей и котельных в Псковской области»</vt:lpstr>
      <vt:lpstr>Проект №1:  «Модернизация тепловых сетей и котельных в Псковской области»</vt:lpstr>
      <vt:lpstr>Проект №1:  «Модернизация тепловых сетей и котельных в Псковской области»</vt:lpstr>
      <vt:lpstr>Презентация PowerPoint</vt:lpstr>
      <vt:lpstr>Основные функции и преимущества энергоэффективной системы управления УО:</vt:lpstr>
      <vt:lpstr>Презентация PowerPoint</vt:lpstr>
      <vt:lpstr>Презентация PowerPoint</vt:lpstr>
      <vt:lpstr>Группа компаний «ТЭТРА Электрик»: Цифры и факты</vt:lpstr>
      <vt:lpstr>Презентация PowerPoint</vt:lpstr>
      <vt:lpstr>Презентация PowerPoint</vt:lpstr>
    </vt:vector>
  </TitlesOfParts>
  <Company>"Tetra electric"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Belyaeva_A</dc:creator>
  <cp:lastModifiedBy>kvashnina_e</cp:lastModifiedBy>
  <cp:revision>402</cp:revision>
  <dcterms:created xsi:type="dcterms:W3CDTF">2008-03-03T08:26:39Z</dcterms:created>
  <dcterms:modified xsi:type="dcterms:W3CDTF">2010-10-18T06:05:20Z</dcterms:modified>
</cp:coreProperties>
</file>