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charts/chart1.xml" ContentType="application/vnd.openxmlformats-officedocument.drawingml.chart+xml"/>
  <Override PartName="/ppt/drawings/drawing1.xml" ContentType="application/vnd.openxmlformats-officedocument.drawingml.chartshape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charts/chart2.xml" ContentType="application/vnd.openxmlformats-officedocument.drawingml.chart+xml"/>
  <Override PartName="/ppt/slideMasters/slideMaster1.xml" ContentType="application/vnd.openxmlformats-officedocument.presentationml.slideMaster+xml"/>
  <Override PartName="/ppt/charts/chart3.xml" ContentType="application/vnd.openxmlformats-officedocument.drawingml.chart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Default Extension="package" ContentType="application/vnd.openxmlformats-officedocument.package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2" r:id="rId4"/>
    <p:sldId id="264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77" d="100"/>
          <a:sy n="77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.package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2.package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andreeva\Doc\&#1088;&#1072;&#1073;&#1086;&#1095;&#1077;&#1077;\&#1057;&#1093;&#1077;&#1084;&#1072;%20new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autoTitleDeleted val="1"/>
    <c:plotArea>
      <c:layout>
        <c:manualLayout>
          <c:layoutTarget val="inner"/>
          <c:xMode val="edge"/>
          <c:yMode val="edge"/>
          <c:x val="0.177718426041664"/>
          <c:y val="0.0"/>
          <c:w val="0.593226116939738"/>
          <c:h val="0.90434756411520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5"/>
          <c:cat>
            <c:strRef>
              <c:f>Лист1!$A$2:$A$8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100.0</c:v>
                </c:pt>
                <c:pt idx="1">
                  <c:v>100.0</c:v>
                </c:pt>
                <c:pt idx="2">
                  <c:v>100.0</c:v>
                </c:pt>
                <c:pt idx="3">
                  <c:v>100.0</c:v>
                </c:pt>
                <c:pt idx="4">
                  <c:v>100.0</c:v>
                </c:pt>
                <c:pt idx="5">
                  <c:v>100.0</c:v>
                </c:pt>
                <c:pt idx="6">
                  <c:v>100.0</c:v>
                </c:pt>
              </c:numCache>
            </c:numRef>
          </c:val>
        </c:ser>
        <c:firstSliceAng val="0"/>
        <c:holeSize val="22"/>
      </c:doughnut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autoTitleDeleted val="1"/>
    <c:plotArea>
      <c:layout>
        <c:manualLayout>
          <c:layoutTarget val="inner"/>
          <c:xMode val="edge"/>
          <c:yMode val="edge"/>
          <c:x val="0.177718426041664"/>
          <c:y val="0.0"/>
          <c:w val="0.593226116939738"/>
          <c:h val="0.90434756411520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5"/>
          <c:cat>
            <c:strRef>
              <c:f>Лист1!$A$2:$A$8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100.0</c:v>
                </c:pt>
                <c:pt idx="1">
                  <c:v>100.0</c:v>
                </c:pt>
                <c:pt idx="2">
                  <c:v>100.0</c:v>
                </c:pt>
                <c:pt idx="3">
                  <c:v>100.0</c:v>
                </c:pt>
                <c:pt idx="4">
                  <c:v>100.0</c:v>
                </c:pt>
                <c:pt idx="5">
                  <c:v>100.0</c:v>
                </c:pt>
                <c:pt idx="6">
                  <c:v>100.0</c:v>
                </c:pt>
              </c:numCache>
            </c:numRef>
          </c:val>
        </c:ser>
        <c:firstSliceAng val="0"/>
        <c:holeSize val="22"/>
      </c:doughnut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0438733934517867"/>
          <c:y val="0.0172327504577873"/>
          <c:w val="0.920967561265794"/>
          <c:h val="0.87570641273161"/>
        </c:manualLayout>
      </c:layout>
      <c:bubbleChart>
        <c:ser>
          <c:idx val="0"/>
          <c:order val="0"/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spPr>
              <a:solidFill>
                <a:srgbClr val="9BBB59">
                  <a:lumMod val="75000"/>
                </a:srgbClr>
              </a:solidFill>
              <a:ln>
                <a:solidFill>
                  <a:schemeClr val="accent1"/>
                </a:solidFill>
              </a:ln>
            </c:spPr>
          </c:dPt>
          <c:dPt>
            <c:idx val="4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6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7"/>
            <c:spPr>
              <a:solidFill>
                <a:srgbClr val="0070C0"/>
              </a:solidFill>
            </c:spPr>
          </c:dPt>
          <c:dPt>
            <c:idx val="8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9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1"/>
            <c:spPr>
              <a:solidFill>
                <a:schemeClr val="accent5">
                  <a:lumMod val="50000"/>
                  <a:lumOff val="50000"/>
                </a:schemeClr>
              </a:solidFill>
              <a:ln>
                <a:solidFill>
                  <a:schemeClr val="accent5">
                    <a:lumMod val="50000"/>
                    <a:lumOff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0500669916195224"/>
                  <c:y val="0.0150494171905819"/>
                </c:manualLayout>
              </c:layout>
              <c:spPr/>
              <c:txPr>
                <a:bodyPr/>
                <a:lstStyle/>
                <a:p>
                  <a:pPr>
                    <a:defRPr lang="ru-RU" sz="1400"/>
                  </a:pPr>
                  <a:endParaRPr lang="en-US"/>
                </a:p>
              </c:txPr>
              <c:showBubbleSize val="1"/>
            </c:dLbl>
            <c:dLbl>
              <c:idx val="1"/>
              <c:layout>
                <c:manualLayout>
                  <c:x val="-0.0517934396064025"/>
                  <c:y val="-0.0200658895874426"/>
                </c:manualLayout>
              </c:layout>
              <c:spPr/>
              <c:txPr>
                <a:bodyPr/>
                <a:lstStyle/>
                <a:p>
                  <a:pPr>
                    <a:defRPr lang="ru-RU" sz="1400"/>
                  </a:pPr>
                  <a:endParaRPr lang="en-US"/>
                </a:p>
              </c:txPr>
              <c:showBubbleSize val="1"/>
            </c:dLbl>
            <c:dLbl>
              <c:idx val="2"/>
              <c:layout>
                <c:manualLayout>
                  <c:x val="-0.0742372634358437"/>
                  <c:y val="0.0125411809921517"/>
                </c:manualLayout>
              </c:layout>
              <c:showBubbleSize val="1"/>
            </c:dLbl>
            <c:dLbl>
              <c:idx val="3"/>
              <c:layout>
                <c:manualLayout>
                  <c:x val="-0.043161199672002"/>
                  <c:y val="0.0150494171905819"/>
                </c:manualLayout>
              </c:layout>
              <c:showBubbleSize val="1"/>
            </c:dLbl>
            <c:dLbl>
              <c:idx val="4"/>
              <c:layout>
                <c:manualLayout>
                  <c:x val="-0.0379818557113619"/>
                  <c:y val="0.00287212507629789"/>
                </c:manualLayout>
              </c:layout>
              <c:showBubbleSize val="1"/>
            </c:dLbl>
            <c:dLbl>
              <c:idx val="5"/>
              <c:layout>
                <c:manualLayout>
                  <c:x val="-0.041434751685122"/>
                  <c:y val="0.00287212507629794"/>
                </c:manualLayout>
              </c:layout>
              <c:showBubbleSize val="1"/>
            </c:dLbl>
            <c:dLbl>
              <c:idx val="6"/>
              <c:layout>
                <c:manualLayout>
                  <c:x val="-0.0552463355801626"/>
                  <c:y val="0.0172327504577873"/>
                </c:manualLayout>
              </c:layout>
              <c:showBubbleSize val="1"/>
            </c:dLbl>
            <c:dLbl>
              <c:idx val="7"/>
              <c:layout>
                <c:manualLayout>
                  <c:x val="-0.0345289597376016"/>
                  <c:y val="0.0125411809921516"/>
                </c:manualLayout>
              </c:layout>
              <c:showBubbleSize val="1"/>
            </c:dLbl>
            <c:dLbl>
              <c:idx val="8"/>
              <c:layout>
                <c:manualLayout>
                  <c:x val="-0.0532760804242287"/>
                  <c:y val="-0.00261392009184534"/>
                </c:manualLayout>
              </c:layout>
              <c:spPr/>
              <c:txPr>
                <a:bodyPr/>
                <a:lstStyle/>
                <a:p>
                  <a:pPr>
                    <a:defRPr lang="ru-RU" sz="1600"/>
                  </a:pPr>
                  <a:endParaRPr lang="en-US"/>
                </a:p>
              </c:txPr>
              <c:showBubbleSize val="1"/>
            </c:dLbl>
            <c:dLbl>
              <c:idx val="9"/>
              <c:layout>
                <c:manualLayout>
                  <c:x val="-0.0466140956457622"/>
                  <c:y val="-0.00287212507629789"/>
                </c:manualLayout>
              </c:layout>
              <c:showBubbleSize val="1"/>
            </c:dLbl>
            <c:dLbl>
              <c:idx val="10"/>
              <c:layout>
                <c:manualLayout>
                  <c:x val="-0.0569727835670427"/>
                  <c:y val="0.0"/>
                </c:manualLayout>
              </c:layout>
              <c:spPr/>
              <c:txPr>
                <a:bodyPr/>
                <a:lstStyle/>
                <a:p>
                  <a:pPr>
                    <a:defRPr lang="ru-RU" sz="1400"/>
                  </a:pPr>
                  <a:endParaRPr lang="en-US"/>
                </a:p>
              </c:txPr>
              <c:showBubbleSize val="1"/>
            </c:dLbl>
            <c:dLbl>
              <c:idx val="11"/>
              <c:layout>
                <c:manualLayout>
                  <c:x val="-0.0448876476588822"/>
                  <c:y val="-0.0200658895874426"/>
                </c:manualLayout>
              </c:layout>
              <c:spPr/>
              <c:txPr>
                <a:bodyPr/>
                <a:lstStyle/>
                <a:p>
                  <a:pPr>
                    <a:defRPr lang="ru-RU" sz="1400"/>
                  </a:pPr>
                  <a:endParaRPr lang="en-US"/>
                </a:p>
              </c:txPr>
              <c:showBubbleSize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BubbleSize val="1"/>
          </c:dLbls>
          <c:xVal>
            <c:numRef>
              <c:f>Лист1!$E$6:$E$17</c:f>
              <c:numCache>
                <c:formatCode>General</c:formatCode>
                <c:ptCount val="12"/>
                <c:pt idx="0">
                  <c:v>10.0</c:v>
                </c:pt>
                <c:pt idx="1">
                  <c:v>10.0</c:v>
                </c:pt>
                <c:pt idx="2">
                  <c:v>0.4</c:v>
                </c:pt>
                <c:pt idx="3">
                  <c:v>4.5</c:v>
                </c:pt>
                <c:pt idx="4">
                  <c:v>0.6</c:v>
                </c:pt>
                <c:pt idx="5">
                  <c:v>10.0</c:v>
                </c:pt>
                <c:pt idx="6">
                  <c:v>2.2</c:v>
                </c:pt>
                <c:pt idx="7">
                  <c:v>2.9</c:v>
                </c:pt>
                <c:pt idx="8" formatCode="0.00">
                  <c:v>3.8</c:v>
                </c:pt>
                <c:pt idx="9">
                  <c:v>2.0</c:v>
                </c:pt>
                <c:pt idx="10">
                  <c:v>2.6</c:v>
                </c:pt>
                <c:pt idx="11">
                  <c:v>6.0</c:v>
                </c:pt>
              </c:numCache>
            </c:numRef>
          </c:xVal>
          <c:yVal>
            <c:numRef>
              <c:f>Лист1!$F$6:$F$17</c:f>
              <c:numCache>
                <c:formatCode>0</c:formatCode>
                <c:ptCount val="12"/>
                <c:pt idx="0" formatCode="General">
                  <c:v>35.0</c:v>
                </c:pt>
                <c:pt idx="1">
                  <c:v>45.0</c:v>
                </c:pt>
                <c:pt idx="2">
                  <c:v>13.0</c:v>
                </c:pt>
                <c:pt idx="3">
                  <c:v>49.0</c:v>
                </c:pt>
                <c:pt idx="4">
                  <c:v>8.0</c:v>
                </c:pt>
                <c:pt idx="5">
                  <c:v>40.0</c:v>
                </c:pt>
                <c:pt idx="6">
                  <c:v>9.0</c:v>
                </c:pt>
                <c:pt idx="7">
                  <c:v>30.0</c:v>
                </c:pt>
                <c:pt idx="8">
                  <c:v>61.0</c:v>
                </c:pt>
                <c:pt idx="9">
                  <c:v>15.0</c:v>
                </c:pt>
                <c:pt idx="10">
                  <c:v>40.0</c:v>
                </c:pt>
                <c:pt idx="11">
                  <c:v>40.0</c:v>
                </c:pt>
              </c:numCache>
            </c:numRef>
          </c:yVal>
          <c:bubbleSize>
            <c:numRef>
              <c:f>Лист1!$G$6:$G$17</c:f>
              <c:numCache>
                <c:formatCode>General</c:formatCode>
                <c:ptCount val="12"/>
                <c:pt idx="0">
                  <c:v>3.8</c:v>
                </c:pt>
                <c:pt idx="1">
                  <c:v>3.5</c:v>
                </c:pt>
                <c:pt idx="2">
                  <c:v>1.2</c:v>
                </c:pt>
                <c:pt idx="3">
                  <c:v>0.5</c:v>
                </c:pt>
                <c:pt idx="4">
                  <c:v>0.5</c:v>
                </c:pt>
                <c:pt idx="5">
                  <c:v>0.4</c:v>
                </c:pt>
                <c:pt idx="6">
                  <c:v>0.2</c:v>
                </c:pt>
                <c:pt idx="7">
                  <c:v>0.5</c:v>
                </c:pt>
                <c:pt idx="8">
                  <c:v>4.0</c:v>
                </c:pt>
                <c:pt idx="9">
                  <c:v>0.5</c:v>
                </c:pt>
                <c:pt idx="10">
                  <c:v>5.0</c:v>
                </c:pt>
                <c:pt idx="11">
                  <c:v>2.0</c:v>
                </c:pt>
              </c:numCache>
            </c:numRef>
          </c:bubbleSize>
        </c:ser>
        <c:bubbleScale val="100"/>
        <c:axId val="550313688"/>
        <c:axId val="550317032"/>
      </c:bubbleChart>
      <c:valAx>
        <c:axId val="550313688"/>
        <c:scaling>
          <c:orientation val="minMax"/>
          <c:min val="0.0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550317032"/>
        <c:crosses val="autoZero"/>
        <c:crossBetween val="midCat"/>
        <c:majorUnit val="6.0"/>
        <c:minorUnit val="1.2"/>
      </c:valAx>
      <c:valAx>
        <c:axId val="550317032"/>
        <c:scaling>
          <c:orientation val="minMax"/>
          <c:min val="0.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550313688"/>
        <c:crosses val="autoZero"/>
        <c:crossBetween val="midCat"/>
        <c:majorUnit val="40.0"/>
        <c:minorUnit val="8.0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0.11317</cdr:x>
      <cdr:y>0.54542</cdr:y>
    </cdr:from>
    <cdr:to>
      <cdr:x>0.32838</cdr:x>
      <cdr:y>0.66672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2525" y="2540305"/>
          <a:ext cx="1583116" cy="564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Промышленность: модернизация процессов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0.11503</cdr:x>
      <cdr:y>0.41779</cdr:y>
    </cdr:from>
    <cdr:to>
      <cdr:x>0.27458</cdr:x>
      <cdr:y>0.55555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6177" y="1847389"/>
          <a:ext cx="1173673" cy="6091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Энергетика: </a:t>
          </a:r>
          <a:r>
            <a:rPr lang="ru-RU" sz="1200" dirty="0" err="1" smtClean="0"/>
            <a:t>когенерация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0.39518</cdr:x>
      <cdr:y>0.43519</cdr:y>
    </cdr:from>
    <cdr:to>
      <cdr:x>0.61711</cdr:x>
      <cdr:y>0.61626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07000" y="2026883"/>
          <a:ext cx="1632579" cy="843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Энергетика: теплоизоляция коммунальных трасс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0.60999</cdr:x>
      <cdr:y>0.5</cdr:y>
    </cdr:from>
    <cdr:to>
      <cdr:x>0.79737</cdr:x>
      <cdr:y>0.66957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87180" y="2328744"/>
          <a:ext cx="1378394" cy="7897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Здания: системы управления обогревом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0.65769</cdr:x>
      <cdr:y>0.33962</cdr:y>
    </cdr:from>
    <cdr:to>
      <cdr:x>0.84137</cdr:x>
      <cdr:y>0.44444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838093" y="1501736"/>
          <a:ext cx="1351177" cy="4634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Здания: теплоизоляция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0.01484</cdr:x>
      <cdr:y>0.68733</cdr:y>
    </cdr:from>
    <cdr:to>
      <cdr:x>0.18367</cdr:x>
      <cdr:y>0.80054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9182" y="3480179"/>
          <a:ext cx="1241946" cy="573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/>
            <a:t>В</a:t>
          </a:r>
          <a:r>
            <a:rPr lang="ru-RU" dirty="0" smtClean="0"/>
            <a:t>одосбережение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0.38775</cdr:x>
      <cdr:y>0.30189</cdr:y>
    </cdr:from>
    <cdr:to>
      <cdr:x>0.56215</cdr:x>
      <cdr:y>0.39623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852381" y="1528548"/>
          <a:ext cx="1282889" cy="477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Здания: автоматизация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0.82375</cdr:x>
      <cdr:y>0.29391</cdr:y>
    </cdr:from>
    <cdr:to>
      <cdr:x>1</cdr:x>
      <cdr:y>0.40503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059624" y="1368883"/>
          <a:ext cx="1296520" cy="5175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Здания: тройное остекление окон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0.24062</cdr:x>
      <cdr:y>0.61995</cdr:y>
    </cdr:from>
    <cdr:to>
      <cdr:x>0.50964</cdr:x>
      <cdr:y>0.7621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70048" y="2887431"/>
          <a:ext cx="1978950" cy="662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/>
            <a:t>Транспорт: системы управления ДД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0.92136</cdr:x>
      <cdr:y>0.90392</cdr:y>
    </cdr:from>
    <cdr:to>
      <cdr:x>1</cdr:x>
      <cdr:y>1</cdr:y>
    </cdr:to>
    <cdr:sp macro="" textlink="">
      <cdr:nvSpPr>
        <cdr:cNvPr id="11" name="Rectangle 10"/>
        <cdr:cNvSpPr/>
      </cdr:nvSpPr>
      <cdr:spPr>
        <a:xfrm xmlns:a="http://schemas.openxmlformats.org/drawingml/2006/main">
          <a:off x="6777690" y="4209978"/>
          <a:ext cx="578454" cy="44751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39110-11E4-A546-B0D5-3BBE3561BF94}" type="datetimeFigureOut">
              <a:rPr lang="en-US" smtClean="0"/>
              <a:t>10/18/10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50ACA-C73C-D947-910F-A69F35F698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289E0-996E-1D46-8F32-92F2E64F2151}" type="datetimeFigureOut">
              <a:rPr lang="en-US" smtClean="0"/>
              <a:t>10/18/10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46EEE-1440-154F-A360-54237C22C2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pitchFamily="37" charset="-128"/>
              <a:cs typeface="ＭＳ Ｐゴシック" pitchFamily="37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578434-FE6E-9B43-93F8-F416E4A1C547}" type="slidenum">
              <a:rPr lang="ru-RU" smtClean="0">
                <a:latin typeface="Arial" pitchFamily="37" charset="0"/>
                <a:ea typeface="Arial" pitchFamily="37" charset="0"/>
                <a:cs typeface="Arial" pitchFamily="37" charset="0"/>
              </a:rPr>
              <a:pPr/>
              <a:t>2</a:t>
            </a:fld>
            <a:endParaRPr lang="ru-RU" smtClean="0">
              <a:latin typeface="Arial" pitchFamily="37" charset="0"/>
              <a:ea typeface="Arial" pitchFamily="37" charset="0"/>
              <a:cs typeface="Arial" pitchFamily="3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37" charset="-128"/>
              <a:cs typeface="ＭＳ Ｐゴシック" pitchFamily="37" charset="-128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F0E8C3-0516-0C46-A6D2-10779B9025F7}" type="slidenum">
              <a:rPr lang="ru-RU">
                <a:latin typeface="Arial" pitchFamily="37" charset="0"/>
                <a:ea typeface="Arial" pitchFamily="37" charset="0"/>
                <a:cs typeface="Arial" pitchFamily="37" charset="0"/>
              </a:rPr>
              <a:pPr/>
              <a:t>3</a:t>
            </a:fld>
            <a:endParaRPr lang="ru-RU">
              <a:latin typeface="Arial" pitchFamily="37" charset="0"/>
              <a:ea typeface="Arial" pitchFamily="37" charset="0"/>
              <a:cs typeface="Arial" pitchFamily="3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A72B-464D-A943-AC02-A58EBD358E08}" type="datetime1">
              <a:rPr lang="ru-RU" smtClean="0"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9C21-1317-AC4D-8530-1ABCC4E1F97B}" type="datetime1">
              <a:rPr lang="ru-RU" smtClean="0"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46BA2-745D-B948-AF89-7A4A2508FA1C}" type="datetime1">
              <a:rPr lang="ru-RU" smtClean="0"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CA9-2E5D-A547-AE28-9D899456398B}" type="datetime1">
              <a:rPr lang="ru-RU" smtClean="0"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0A6D-CBDD-C740-A323-D8D5201E6A6F}" type="datetime1">
              <a:rPr lang="ru-RU" smtClean="0"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9336-D057-F54A-B149-139E7C067FBA}" type="datetime1">
              <a:rPr lang="ru-RU" smtClean="0"/>
              <a:t>10/18/10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72EA-655F-B446-A12D-E4BBD5CB63E5}" type="datetime1">
              <a:rPr lang="ru-RU" smtClean="0"/>
              <a:t>10/18/10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E5AB-AB16-A74F-82EF-88AF21219CB4}" type="datetime1">
              <a:rPr lang="ru-RU" smtClean="0"/>
              <a:t>10/18/10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0ED8-7F6B-A94D-B452-6390F7E84562}" type="datetime1">
              <a:rPr lang="ru-RU" smtClean="0"/>
              <a:t>10/18/10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1469-EFA1-E84D-A5D0-BB332408E857}" type="datetime1">
              <a:rPr lang="ru-RU" smtClean="0"/>
              <a:t>10/18/10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0E44-23A0-BF4E-B405-737E659EFFB6}" type="datetime1">
              <a:rPr lang="ru-RU" smtClean="0"/>
              <a:t>10/18/10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9AD96-8101-C746-B4B3-E597696C1478}" type="datetime1">
              <a:rPr lang="ru-RU" smtClean="0"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4D513-030E-9F45-8F17-C503D57401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25864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Технологические решения для городских систем: комплексный подход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02242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Виктория Желтова</a:t>
            </a:r>
          </a:p>
          <a:p>
            <a:pPr algn="l"/>
            <a:r>
              <a:rPr lang="ru-RU" sz="2000" dirty="0" smtClean="0"/>
              <a:t>Центр стратегических разработок «Северо-Запад»</a:t>
            </a:r>
            <a:endParaRPr lang="en-US" sz="2000" dirty="0"/>
          </a:p>
        </p:txBody>
      </p:sp>
      <p:pic>
        <p:nvPicPr>
          <p:cNvPr id="7" name="P 3" descr="logoCS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8387" y="577343"/>
            <a:ext cx="1876425" cy="92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97"/>
          <p:cNvGraphicFramePr>
            <a:graphicFrameLocks/>
          </p:cNvGraphicFramePr>
          <p:nvPr/>
        </p:nvGraphicFramePr>
        <p:xfrm>
          <a:off x="2544763" y="2160588"/>
          <a:ext cx="4000500" cy="314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1" name="Прямоугольник 8"/>
          <p:cNvSpPr>
            <a:spLocks noChangeArrowheads="1"/>
          </p:cNvSpPr>
          <p:nvPr/>
        </p:nvSpPr>
        <p:spPr bwMode="auto">
          <a:xfrm>
            <a:off x="2286000" y="3068638"/>
            <a:ext cx="10417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 dirty="0" smtClean="0">
                <a:latin typeface="Calibri" pitchFamily="37" charset="0"/>
              </a:rPr>
              <a:t>Недви</a:t>
            </a:r>
            <a:r>
              <a:rPr lang="en-US" dirty="0" smtClean="0">
                <a:latin typeface="Calibri" pitchFamily="37" charset="0"/>
              </a:rPr>
              <a:t>-</a:t>
            </a:r>
          </a:p>
          <a:p>
            <a:r>
              <a:rPr lang="ru-RU" dirty="0" smtClean="0">
                <a:latin typeface="Calibri" pitchFamily="37" charset="0"/>
              </a:rPr>
              <a:t>жимость</a:t>
            </a:r>
            <a:endParaRPr lang="ru-RU" dirty="0">
              <a:latin typeface="Calibri" pitchFamily="37" charset="0"/>
            </a:endParaRPr>
          </a:p>
        </p:txBody>
      </p:sp>
      <p:sp>
        <p:nvSpPr>
          <p:cNvPr id="22532" name="Прямоугольник 9"/>
          <p:cNvSpPr>
            <a:spLocks noChangeArrowheads="1"/>
          </p:cNvSpPr>
          <p:nvPr/>
        </p:nvSpPr>
        <p:spPr bwMode="auto">
          <a:xfrm>
            <a:off x="5562600" y="3068638"/>
            <a:ext cx="739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alibri" pitchFamily="37" charset="0"/>
              </a:rPr>
              <a:t>Люди</a:t>
            </a:r>
          </a:p>
        </p:txBody>
      </p:sp>
      <p:sp>
        <p:nvSpPr>
          <p:cNvPr id="22533" name="Прямоугольник 10"/>
          <p:cNvSpPr>
            <a:spLocks noChangeArrowheads="1"/>
          </p:cNvSpPr>
          <p:nvPr/>
        </p:nvSpPr>
        <p:spPr bwMode="auto">
          <a:xfrm>
            <a:off x="3116263" y="2089150"/>
            <a:ext cx="1187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alibri" pitchFamily="37" charset="0"/>
              </a:rPr>
              <a:t>Транспорт</a:t>
            </a:r>
          </a:p>
        </p:txBody>
      </p:sp>
      <p:sp>
        <p:nvSpPr>
          <p:cNvPr id="22534" name="Прямоугольник 11"/>
          <p:cNvSpPr>
            <a:spLocks noChangeArrowheads="1"/>
          </p:cNvSpPr>
          <p:nvPr/>
        </p:nvSpPr>
        <p:spPr bwMode="auto">
          <a:xfrm>
            <a:off x="5257800" y="4343400"/>
            <a:ext cx="1198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>
                <a:latin typeface="Calibri" pitchFamily="37" charset="0"/>
              </a:rPr>
              <a:t>Ландшафт</a:t>
            </a:r>
          </a:p>
        </p:txBody>
      </p:sp>
      <p:sp>
        <p:nvSpPr>
          <p:cNvPr id="22535" name="Прямоугольник 12"/>
          <p:cNvSpPr>
            <a:spLocks noChangeArrowheads="1"/>
          </p:cNvSpPr>
          <p:nvPr/>
        </p:nvSpPr>
        <p:spPr bwMode="auto">
          <a:xfrm>
            <a:off x="3733800" y="4800600"/>
            <a:ext cx="1322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>
                <a:latin typeface="Calibri" pitchFamily="37" charset="0"/>
              </a:rPr>
              <a:t>Инженерия</a:t>
            </a:r>
          </a:p>
        </p:txBody>
      </p:sp>
      <p:sp>
        <p:nvSpPr>
          <p:cNvPr id="22536" name="Прямоугольник 13"/>
          <p:cNvSpPr>
            <a:spLocks noChangeArrowheads="1"/>
          </p:cNvSpPr>
          <p:nvPr/>
        </p:nvSpPr>
        <p:spPr bwMode="auto">
          <a:xfrm>
            <a:off x="2759075" y="4232275"/>
            <a:ext cx="788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>
                <a:latin typeface="Calibri" pitchFamily="37" charset="0"/>
              </a:rPr>
              <a:t>Земля</a:t>
            </a:r>
          </a:p>
        </p:txBody>
      </p:sp>
      <p:sp>
        <p:nvSpPr>
          <p:cNvPr id="22537" name="Прямоугольник 14"/>
          <p:cNvSpPr>
            <a:spLocks noChangeArrowheads="1"/>
          </p:cNvSpPr>
          <p:nvPr/>
        </p:nvSpPr>
        <p:spPr bwMode="auto">
          <a:xfrm>
            <a:off x="4953000" y="2209800"/>
            <a:ext cx="4384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alibri" pitchFamily="37" charset="0"/>
              </a:rPr>
              <a:t>Вещи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6248400" y="2362200"/>
            <a:ext cx="2895600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84138" indent="-84138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Мигранты </a:t>
            </a:r>
          </a:p>
          <a:p>
            <a:pPr marL="84138" indent="-84138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Изменение структуры семьи: семьи из одного, двух человек</a:t>
            </a:r>
          </a:p>
          <a:p>
            <a:pPr marL="84138" indent="-84138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Старение население:  рост доли в структуре и длительность жизни до 80 лет.</a:t>
            </a:r>
            <a:r>
              <a:rPr lang="ru-RU" sz="1200" dirty="0" smtClean="0">
                <a:latin typeface="Calibri" pitchFamily="37" charset="0"/>
              </a:rPr>
              <a:t> </a:t>
            </a:r>
          </a:p>
          <a:p>
            <a:pPr marL="84138" indent="-84138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Значимость  детей до 5 лет</a:t>
            </a:r>
          </a:p>
          <a:p>
            <a:pPr marL="84138" indent="-84138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Фрилансеры: средний класс с высшим образованием  и  нефизическим трудом</a:t>
            </a:r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0" y="2819400"/>
            <a:ext cx="2057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Умный дом</a:t>
            </a:r>
          </a:p>
          <a:p>
            <a:pPr algn="r" fontAlgn="t">
              <a:buFont typeface="Arial" pitchFamily="37" charset="0"/>
              <a:buChar char="•"/>
            </a:pPr>
            <a:r>
              <a:rPr lang="en-US" sz="1200" dirty="0" err="1">
                <a:latin typeface="Calibri" pitchFamily="37" charset="0"/>
              </a:rPr>
              <a:t>Microgrid</a:t>
            </a:r>
            <a:endParaRPr lang="en-US" sz="1200" dirty="0">
              <a:latin typeface="Calibri" pitchFamily="37" charset="0"/>
            </a:endParaRPr>
          </a:p>
          <a:p>
            <a:pPr algn="r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Снятие границы улица-здание</a:t>
            </a:r>
          </a:p>
          <a:p>
            <a:pPr algn="r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Восстановление вертикального зонирования</a:t>
            </a:r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152400" y="960259"/>
            <a:ext cx="426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Индивидуализация </a:t>
            </a:r>
          </a:p>
          <a:p>
            <a:pPr algn="r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Рост количества : 500 автомобилей на тысячу населения</a:t>
            </a:r>
          </a:p>
          <a:p>
            <a:pPr algn="r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Проблема последней </a:t>
            </a:r>
            <a:r>
              <a:rPr lang="ru-RU" sz="1200" dirty="0" smtClean="0">
                <a:latin typeface="Calibri" pitchFamily="37" charset="0"/>
              </a:rPr>
              <a:t>мили</a:t>
            </a:r>
          </a:p>
          <a:p>
            <a:pPr algn="r" fontAlgn="t">
              <a:buFont typeface="Arial" pitchFamily="37" charset="0"/>
              <a:buChar char="•"/>
            </a:pPr>
            <a:r>
              <a:rPr lang="en-US" sz="1200" dirty="0">
                <a:latin typeface="Calibri" pitchFamily="37" charset="0"/>
              </a:rPr>
              <a:t>Smart </a:t>
            </a:r>
            <a:r>
              <a:rPr lang="ru-RU" sz="1200" dirty="0">
                <a:latin typeface="Calibri" pitchFamily="37" charset="0"/>
              </a:rPr>
              <a:t>интеллектуализация (</a:t>
            </a:r>
            <a:r>
              <a:rPr lang="en-US" sz="1200" dirty="0" err="1">
                <a:latin typeface="Calibri" pitchFamily="37" charset="0"/>
              </a:rPr>
              <a:t>gps</a:t>
            </a:r>
            <a:r>
              <a:rPr lang="ru-RU" sz="1200" dirty="0">
                <a:latin typeface="Calibri" pitchFamily="37" charset="0"/>
              </a:rPr>
              <a:t> и т.п.)</a:t>
            </a:r>
          </a:p>
          <a:p>
            <a:pPr algn="r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Гибридизация/электродвигатели</a:t>
            </a:r>
            <a:endParaRPr lang="ru-RU" sz="1200" dirty="0" smtClean="0">
              <a:latin typeface="Calibri" pitchFamily="37" charset="0"/>
            </a:endParaRPr>
          </a:p>
          <a:p>
            <a:pPr algn="r" fontAlgn="t">
              <a:buFont typeface="Arial" pitchFamily="37" charset="0"/>
              <a:buChar char="•"/>
            </a:pPr>
            <a:r>
              <a:rPr lang="ru-RU" sz="1200" dirty="0" smtClean="0">
                <a:latin typeface="Calibri" pitchFamily="37" charset="0"/>
              </a:rPr>
              <a:t>Системы организации движения</a:t>
            </a:r>
            <a:endParaRPr lang="ru-RU" sz="1200" dirty="0">
              <a:latin typeface="Calibri" pitchFamily="37" charset="0"/>
            </a:endParaRPr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5943600" y="4724400"/>
            <a:ext cx="358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84138" indent="-84138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Баланс искусственного и естественного: в индустриальных городах из которых ушла индустрия она заменяется естественным.</a:t>
            </a:r>
            <a:r>
              <a:rPr lang="ru-RU" sz="1200" dirty="0" smtClean="0">
                <a:latin typeface="Calibri" pitchFamily="37" charset="0"/>
              </a:rPr>
              <a:t> </a:t>
            </a:r>
          </a:p>
          <a:p>
            <a:pPr marL="84138" indent="-84138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Загрязнение </a:t>
            </a:r>
          </a:p>
          <a:p>
            <a:pPr marL="84138" indent="-84138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Изменение климата. Рост значимости естественного климата</a:t>
            </a:r>
          </a:p>
          <a:p>
            <a:pPr marL="84138" indent="-84138"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Рост значимость влияния воды: визуальные характеристики; угрозы </a:t>
            </a:r>
            <a:r>
              <a:rPr lang="ru-RU" sz="1200" dirty="0" smtClean="0">
                <a:latin typeface="Calibri" pitchFamily="37" charset="0"/>
              </a:rPr>
              <a:t>наводнений</a:t>
            </a:r>
          </a:p>
        </p:txBody>
      </p:sp>
      <p:sp>
        <p:nvSpPr>
          <p:cNvPr id="22542" name="Rectangle 15"/>
          <p:cNvSpPr>
            <a:spLocks noChangeArrowheads="1"/>
          </p:cNvSpPr>
          <p:nvPr/>
        </p:nvSpPr>
        <p:spPr bwMode="auto">
          <a:xfrm>
            <a:off x="0" y="4572000"/>
            <a:ext cx="2971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fontAlgn="t">
              <a:buFont typeface="Arial" pitchFamily="37" charset="0"/>
              <a:buChar char="•"/>
            </a:pPr>
            <a:r>
              <a:rPr lang="ru-RU" sz="1200">
                <a:latin typeface="Calibri" pitchFamily="37" charset="0"/>
              </a:rPr>
              <a:t>Избыточность земли в городах и вокруг.</a:t>
            </a:r>
          </a:p>
          <a:p>
            <a:pPr algn="r" fontAlgn="t">
              <a:buFont typeface="Arial" pitchFamily="37" charset="0"/>
              <a:buChar char="•"/>
            </a:pPr>
            <a:r>
              <a:rPr lang="ru-RU" sz="1200">
                <a:latin typeface="Calibri" pitchFamily="37" charset="0"/>
              </a:rPr>
              <a:t>Структура использования: продолжающийся рост земли по транспортные инфраструктуры </a:t>
            </a:r>
          </a:p>
          <a:p>
            <a:pPr algn="r" fontAlgn="t">
              <a:buFont typeface="Arial" pitchFamily="37" charset="0"/>
              <a:buChar char="•"/>
            </a:pPr>
            <a:r>
              <a:rPr lang="ru-RU" sz="1200">
                <a:latin typeface="Calibri" pitchFamily="37" charset="0"/>
              </a:rPr>
              <a:t>Возврат к естественному от искусственного</a:t>
            </a:r>
          </a:p>
          <a:p>
            <a:pPr algn="r" fontAlgn="t">
              <a:buFont typeface="Arial" pitchFamily="37" charset="0"/>
              <a:buChar char="•"/>
            </a:pPr>
            <a:r>
              <a:rPr lang="ru-RU" sz="1200">
                <a:latin typeface="Calibri" pitchFamily="37" charset="0"/>
              </a:rPr>
              <a:t>Трансформация понятия чистоты</a:t>
            </a:r>
            <a:endParaRPr lang="en-US" sz="1200"/>
          </a:p>
        </p:txBody>
      </p:sp>
      <p:sp>
        <p:nvSpPr>
          <p:cNvPr id="22543" name="Rectangle 16"/>
          <p:cNvSpPr>
            <a:spLocks noChangeArrowheads="1"/>
          </p:cNvSpPr>
          <p:nvPr/>
        </p:nvSpPr>
        <p:spPr bwMode="auto">
          <a:xfrm>
            <a:off x="5056188" y="960259"/>
            <a:ext cx="411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Проблема одноразовости и краткосрочности использования вещей - -проблема роста количества мусора</a:t>
            </a:r>
          </a:p>
          <a:p>
            <a:pPr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Проблема технологий и организации рециклинга</a:t>
            </a:r>
          </a:p>
          <a:p>
            <a:pPr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Индивидуализация вещей(цикл жизни)</a:t>
            </a:r>
          </a:p>
          <a:p>
            <a:pPr fontAlgn="t">
              <a:buFont typeface="Arial" pitchFamily="37" charset="0"/>
              <a:buChar char="•"/>
            </a:pPr>
            <a:r>
              <a:rPr lang="en-US" sz="1200" dirty="0" smtClean="0">
                <a:latin typeface="Calibri" pitchFamily="37" charset="0"/>
              </a:rPr>
              <a:t>Smart\</a:t>
            </a:r>
            <a:r>
              <a:rPr lang="ru-RU" sz="1200" dirty="0" smtClean="0">
                <a:latin typeface="Calibri" pitchFamily="37" charset="0"/>
              </a:rPr>
              <a:t>Разнообразие</a:t>
            </a:r>
            <a:endParaRPr lang="ru-RU" sz="1200" dirty="0">
              <a:latin typeface="Calibri" pitchFamily="37" charset="0"/>
            </a:endParaRPr>
          </a:p>
          <a:p>
            <a:pPr fontAlgn="t">
              <a:buFont typeface="Arial" pitchFamily="37" charset="0"/>
              <a:buChar char="•"/>
            </a:pPr>
            <a:r>
              <a:rPr lang="ru-RU" sz="1200" dirty="0">
                <a:latin typeface="Calibri" pitchFamily="37" charset="0"/>
              </a:rPr>
              <a:t>Совместимость с </a:t>
            </a:r>
            <a:r>
              <a:rPr lang="ru-RU" sz="1200" dirty="0" smtClean="0">
                <a:latin typeface="Calibri" pitchFamily="37" charset="0"/>
              </a:rPr>
              <a:t>человеком</a:t>
            </a:r>
            <a:endParaRPr lang="ru-RU" sz="1200" dirty="0">
              <a:latin typeface="Calibri" pitchFamily="37" charset="0"/>
            </a:endParaRPr>
          </a:p>
        </p:txBody>
      </p:sp>
      <p:sp>
        <p:nvSpPr>
          <p:cNvPr id="22544" name="Rectangle 17"/>
          <p:cNvSpPr>
            <a:spLocks noChangeArrowheads="1"/>
          </p:cNvSpPr>
          <p:nvPr/>
        </p:nvSpPr>
        <p:spPr bwMode="auto">
          <a:xfrm>
            <a:off x="2971800" y="533400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fontAlgn="t"/>
            <a:r>
              <a:rPr lang="ru-RU" sz="1200">
                <a:latin typeface="Calibri" pitchFamily="37" charset="0"/>
              </a:rPr>
              <a:t>Рост плотности, глубины проникновения</a:t>
            </a:r>
          </a:p>
          <a:p>
            <a:pPr fontAlgn="t"/>
            <a:r>
              <a:rPr lang="ru-RU" sz="1200">
                <a:latin typeface="Calibri" pitchFamily="37" charset="0"/>
              </a:rPr>
              <a:t>Разнообразие</a:t>
            </a:r>
          </a:p>
          <a:p>
            <a:pPr fontAlgn="t"/>
            <a:r>
              <a:rPr lang="ru-RU" sz="1200">
                <a:latin typeface="Calibri" pitchFamily="37" charset="0"/>
              </a:rPr>
              <a:t>Активные сети (</a:t>
            </a:r>
            <a:r>
              <a:rPr lang="en-US" sz="1200">
                <a:latin typeface="Calibri" pitchFamily="37" charset="0"/>
              </a:rPr>
              <a:t>Smart grid</a:t>
            </a:r>
            <a:r>
              <a:rPr lang="ru-RU" sz="1200">
                <a:latin typeface="Calibri" pitchFamily="37" charset="0"/>
              </a:rPr>
              <a:t>)</a:t>
            </a:r>
          </a:p>
          <a:p>
            <a:pPr fontAlgn="t"/>
            <a:r>
              <a:rPr lang="ru-RU" sz="1200">
                <a:latin typeface="Calibri" pitchFamily="37" charset="0"/>
              </a:rPr>
              <a:t>Децентрализация</a:t>
            </a:r>
          </a:p>
          <a:p>
            <a:pPr fontAlgn="t"/>
            <a:r>
              <a:rPr lang="en-US" sz="1200">
                <a:latin typeface="Calibri" pitchFamily="37" charset="0"/>
              </a:rPr>
              <a:t>WiMax</a:t>
            </a:r>
          </a:p>
          <a:p>
            <a:pPr fontAlgn="t"/>
            <a:r>
              <a:rPr lang="ru-RU" sz="1200">
                <a:latin typeface="Calibri" pitchFamily="37" charset="0"/>
              </a:rPr>
              <a:t>Ресурсопроизводящие инфраструктуры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2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92695" y="158524"/>
            <a:ext cx="829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Основные тренды, определяющие модернизацию элементов городских систем. </a:t>
            </a:r>
            <a:endParaRPr lang="en-US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Соединительная линия уступом 16"/>
          <p:cNvCxnSpPr>
            <a:cxnSpLocks noChangeShapeType="1"/>
          </p:cNvCxnSpPr>
          <p:nvPr/>
        </p:nvCxnSpPr>
        <p:spPr bwMode="auto">
          <a:xfrm flipV="1">
            <a:off x="1133475" y="1714500"/>
            <a:ext cx="2214563" cy="1643063"/>
          </a:xfrm>
          <a:prstGeom prst="bentConnector3">
            <a:avLst>
              <a:gd name="adj1" fmla="val -88"/>
            </a:avLst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26" name="Соединительная линия уступом 25"/>
          <p:cNvCxnSpPr>
            <a:cxnSpLocks noChangeShapeType="1"/>
          </p:cNvCxnSpPr>
          <p:nvPr/>
        </p:nvCxnSpPr>
        <p:spPr bwMode="auto">
          <a:xfrm>
            <a:off x="1116013" y="4143375"/>
            <a:ext cx="2232025" cy="1519238"/>
          </a:xfrm>
          <a:prstGeom prst="bentConnector3">
            <a:avLst>
              <a:gd name="adj1" fmla="val 2315"/>
            </a:avLst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32" name="Соединительная линия уступом 31"/>
          <p:cNvCxnSpPr>
            <a:cxnSpLocks noChangeShapeType="1"/>
          </p:cNvCxnSpPr>
          <p:nvPr/>
        </p:nvCxnSpPr>
        <p:spPr bwMode="auto">
          <a:xfrm>
            <a:off x="5429250" y="1714500"/>
            <a:ext cx="2490788" cy="1571625"/>
          </a:xfrm>
          <a:prstGeom prst="bentConnector3">
            <a:avLst>
              <a:gd name="adj1" fmla="val 99347"/>
            </a:avLst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40" name="Соединительная линия уступом 39"/>
          <p:cNvCxnSpPr>
            <a:cxnSpLocks noChangeShapeType="1"/>
          </p:cNvCxnSpPr>
          <p:nvPr/>
        </p:nvCxnSpPr>
        <p:spPr bwMode="auto">
          <a:xfrm flipV="1">
            <a:off x="5429250" y="4000500"/>
            <a:ext cx="2490788" cy="1635125"/>
          </a:xfrm>
          <a:prstGeom prst="bentConnector3">
            <a:avLst>
              <a:gd name="adj1" fmla="val 99949"/>
            </a:avLst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20495" name="TextBox 45"/>
          <p:cNvSpPr txBox="1">
            <a:spLocks noChangeArrowheads="1"/>
          </p:cNvSpPr>
          <p:nvPr/>
        </p:nvSpPr>
        <p:spPr bwMode="auto">
          <a:xfrm>
            <a:off x="758825" y="5929313"/>
            <a:ext cx="3429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alibri" pitchFamily="37" charset="0"/>
              </a:rPr>
              <a:t>Экономический рост</a:t>
            </a:r>
          </a:p>
          <a:p>
            <a:r>
              <a:rPr lang="ru-RU" dirty="0">
                <a:latin typeface="Calibri" pitchFamily="37" charset="0"/>
              </a:rPr>
              <a:t>Производительность</a:t>
            </a:r>
          </a:p>
        </p:txBody>
      </p:sp>
      <p:sp>
        <p:nvSpPr>
          <p:cNvPr id="20496" name="TextBox 46"/>
          <p:cNvSpPr txBox="1">
            <a:spLocks noChangeArrowheads="1"/>
          </p:cNvSpPr>
          <p:nvPr/>
        </p:nvSpPr>
        <p:spPr bwMode="auto">
          <a:xfrm>
            <a:off x="5929313" y="6072188"/>
            <a:ext cx="2435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 dirty="0" smtClean="0">
                <a:latin typeface="Calibri" pitchFamily="37" charset="0"/>
              </a:rPr>
              <a:t>Ресурсоэффективность</a:t>
            </a:r>
            <a:endParaRPr lang="ru-RU" dirty="0">
              <a:latin typeface="Calibri" pitchFamily="37" charset="0"/>
            </a:endParaRPr>
          </a:p>
        </p:txBody>
      </p:sp>
      <p:sp>
        <p:nvSpPr>
          <p:cNvPr id="20497" name="TextBox 47"/>
          <p:cNvSpPr txBox="1">
            <a:spLocks noChangeArrowheads="1"/>
          </p:cNvSpPr>
          <p:nvPr/>
        </p:nvSpPr>
        <p:spPr bwMode="auto">
          <a:xfrm>
            <a:off x="610393" y="1113354"/>
            <a:ext cx="42973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ru-RU" dirty="0"/>
              <a:t>О</a:t>
            </a:r>
            <a:r>
              <a:rPr lang="ru-RU" dirty="0" smtClean="0"/>
              <a:t>беспечение технической устойчивости систем</a:t>
            </a:r>
            <a:endParaRPr lang="ru-RU" dirty="0">
              <a:latin typeface="Calibri" pitchFamily="37" charset="0"/>
            </a:endParaRPr>
          </a:p>
        </p:txBody>
      </p:sp>
      <p:sp>
        <p:nvSpPr>
          <p:cNvPr id="20498" name="TextBox 48"/>
          <p:cNvSpPr txBox="1">
            <a:spLocks noChangeArrowheads="1"/>
          </p:cNvSpPr>
          <p:nvPr/>
        </p:nvSpPr>
        <p:spPr bwMode="auto">
          <a:xfrm>
            <a:off x="5929313" y="1113354"/>
            <a:ext cx="3714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ru-RU" dirty="0" smtClean="0">
                <a:latin typeface="Calibri" pitchFamily="37" charset="0"/>
              </a:rPr>
              <a:t>Бюджетная эффективность</a:t>
            </a:r>
            <a:endParaRPr lang="ru-RU" dirty="0">
              <a:latin typeface="Calibri" pitchFamily="37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21" name="Диаграмма 97"/>
          <p:cNvGraphicFramePr>
            <a:graphicFrameLocks/>
          </p:cNvGraphicFramePr>
          <p:nvPr/>
        </p:nvGraphicFramePr>
        <p:xfrm>
          <a:off x="2544763" y="2160588"/>
          <a:ext cx="4000500" cy="314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Прямоугольник 8"/>
          <p:cNvSpPr>
            <a:spLocks noChangeArrowheads="1"/>
          </p:cNvSpPr>
          <p:nvPr/>
        </p:nvSpPr>
        <p:spPr bwMode="auto">
          <a:xfrm>
            <a:off x="2286000" y="3068638"/>
            <a:ext cx="10417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 dirty="0" smtClean="0">
                <a:latin typeface="Calibri" pitchFamily="37" charset="0"/>
              </a:rPr>
              <a:t>Недви</a:t>
            </a:r>
            <a:r>
              <a:rPr lang="en-US" dirty="0" smtClean="0">
                <a:latin typeface="Calibri" pitchFamily="37" charset="0"/>
              </a:rPr>
              <a:t>-</a:t>
            </a:r>
          </a:p>
          <a:p>
            <a:r>
              <a:rPr lang="ru-RU" dirty="0" smtClean="0">
                <a:latin typeface="Calibri" pitchFamily="37" charset="0"/>
              </a:rPr>
              <a:t>жимость</a:t>
            </a:r>
            <a:endParaRPr lang="ru-RU" dirty="0">
              <a:latin typeface="Calibri" pitchFamily="37" charset="0"/>
            </a:endParaRPr>
          </a:p>
        </p:txBody>
      </p:sp>
      <p:sp>
        <p:nvSpPr>
          <p:cNvPr id="23" name="Прямоугольник 9"/>
          <p:cNvSpPr>
            <a:spLocks noChangeArrowheads="1"/>
          </p:cNvSpPr>
          <p:nvPr/>
        </p:nvSpPr>
        <p:spPr bwMode="auto">
          <a:xfrm>
            <a:off x="5562600" y="3068638"/>
            <a:ext cx="739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alibri" pitchFamily="37" charset="0"/>
              </a:rPr>
              <a:t>Люди</a:t>
            </a:r>
          </a:p>
        </p:txBody>
      </p:sp>
      <p:sp>
        <p:nvSpPr>
          <p:cNvPr id="24" name="Прямоугольник 10"/>
          <p:cNvSpPr>
            <a:spLocks noChangeArrowheads="1"/>
          </p:cNvSpPr>
          <p:nvPr/>
        </p:nvSpPr>
        <p:spPr bwMode="auto">
          <a:xfrm>
            <a:off x="3116263" y="2089150"/>
            <a:ext cx="1187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alibri" pitchFamily="37" charset="0"/>
              </a:rPr>
              <a:t>Транспорт</a:t>
            </a:r>
          </a:p>
        </p:txBody>
      </p:sp>
      <p:sp>
        <p:nvSpPr>
          <p:cNvPr id="25" name="Прямоугольник 11"/>
          <p:cNvSpPr>
            <a:spLocks noChangeArrowheads="1"/>
          </p:cNvSpPr>
          <p:nvPr/>
        </p:nvSpPr>
        <p:spPr bwMode="auto">
          <a:xfrm>
            <a:off x="5257800" y="4343400"/>
            <a:ext cx="1198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>
                <a:latin typeface="Calibri" pitchFamily="37" charset="0"/>
              </a:rPr>
              <a:t>Ландшафт</a:t>
            </a:r>
          </a:p>
        </p:txBody>
      </p:sp>
      <p:sp>
        <p:nvSpPr>
          <p:cNvPr id="27" name="Прямоугольник 12"/>
          <p:cNvSpPr>
            <a:spLocks noChangeArrowheads="1"/>
          </p:cNvSpPr>
          <p:nvPr/>
        </p:nvSpPr>
        <p:spPr bwMode="auto">
          <a:xfrm>
            <a:off x="3733800" y="4800600"/>
            <a:ext cx="1322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>
                <a:latin typeface="Calibri" pitchFamily="37" charset="0"/>
              </a:rPr>
              <a:t>Инженерия</a:t>
            </a:r>
          </a:p>
        </p:txBody>
      </p:sp>
      <p:sp>
        <p:nvSpPr>
          <p:cNvPr id="28" name="Прямоугольник 13"/>
          <p:cNvSpPr>
            <a:spLocks noChangeArrowheads="1"/>
          </p:cNvSpPr>
          <p:nvPr/>
        </p:nvSpPr>
        <p:spPr bwMode="auto">
          <a:xfrm>
            <a:off x="2759075" y="4232275"/>
            <a:ext cx="788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ru-RU">
                <a:latin typeface="Calibri" pitchFamily="37" charset="0"/>
              </a:rPr>
              <a:t>Земля</a:t>
            </a:r>
          </a:p>
        </p:txBody>
      </p:sp>
      <p:sp>
        <p:nvSpPr>
          <p:cNvPr id="29" name="Прямоугольник 14"/>
          <p:cNvSpPr>
            <a:spLocks noChangeArrowheads="1"/>
          </p:cNvSpPr>
          <p:nvPr/>
        </p:nvSpPr>
        <p:spPr bwMode="auto">
          <a:xfrm>
            <a:off x="4953000" y="2209800"/>
            <a:ext cx="4384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alibri" pitchFamily="37" charset="0"/>
              </a:rPr>
              <a:t>Вещи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4177" y="323479"/>
            <a:ext cx="821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Рамочные условия формирования заказа на трансформацию городских систем  </a:t>
            </a:r>
            <a:endParaRPr lang="en-US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51379" y="1072894"/>
            <a:ext cx="7806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Основные элементы повышения энергоэффективности </a:t>
            </a:r>
            <a:r>
              <a:rPr lang="ru-RU" sz="1600" b="1" dirty="0" smtClean="0"/>
              <a:t>города</a:t>
            </a:r>
            <a:endParaRPr lang="ru-RU" sz="1600" b="1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7684" y="3145023"/>
            <a:ext cx="3713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Объем вложений,</a:t>
            </a:r>
            <a:r>
              <a:rPr lang="ru-RU" sz="1400" b="1" dirty="0" smtClean="0"/>
              <a:t> млн. евро</a:t>
            </a: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21050" y="6064772"/>
            <a:ext cx="4394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Сроки окупаемости, лет</a:t>
            </a:r>
            <a:endParaRPr lang="ru-RU" sz="1400" b="1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337481" y="1407284"/>
          <a:ext cx="7356144" cy="4657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02005" y="2164779"/>
            <a:ext cx="1460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Промышленность: частотные преобразования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637730" y="5187609"/>
            <a:ext cx="152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энергосбеергающие </a:t>
            </a:r>
            <a:r>
              <a:rPr lang="ru-RU" sz="1200" dirty="0" smtClean="0"/>
              <a:t>лампы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166280" y="4956777"/>
            <a:ext cx="2224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Здания: рекуперативные системы вентиляции</a:t>
            </a:r>
            <a:endParaRPr lang="ru-RU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8274971" y="5603108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40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977732" y="5418442"/>
            <a:ext cx="67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//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6264" y="461874"/>
            <a:ext cx="423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Опыт энэргоаудита крупных городов РФ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6831" y="6495659"/>
            <a:ext cx="47571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Источник: Проектный офис «Екатеринбург-энергоэффективный город»</a:t>
            </a:r>
            <a:r>
              <a:rPr lang="en-US" sz="1000" dirty="0" smtClean="0"/>
              <a:t>Siemens </a:t>
            </a:r>
            <a:r>
              <a:rPr lang="ru-RU" sz="1000" dirty="0" smtClean="0"/>
              <a:t>и др.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57"/>
          <p:cNvGraphicFramePr>
            <a:graphicFrameLocks noGrp="1"/>
          </p:cNvGraphicFramePr>
          <p:nvPr>
            <p:ph idx="1"/>
          </p:nvPr>
        </p:nvGraphicFramePr>
        <p:xfrm>
          <a:off x="569029" y="1133207"/>
          <a:ext cx="8005942" cy="5207492"/>
        </p:xfrm>
        <a:graphic>
          <a:graphicData uri="http://schemas.openxmlformats.org/drawingml/2006/table">
            <a:tbl>
              <a:tblPr/>
              <a:tblGrid>
                <a:gridCol w="2472624"/>
                <a:gridCol w="1410111"/>
                <a:gridCol w="1222258"/>
                <a:gridCol w="1508649"/>
                <a:gridCol w="1392300"/>
              </a:tblGrid>
              <a:tr h="4492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7" charset="0"/>
                        </a:rPr>
                        <a:t>Элемент системной инновации  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7" charset="0"/>
                        </a:rPr>
                        <a:t>Критерии оценки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53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7" charset="0"/>
                        </a:rPr>
                        <a:t>Стоимость реализации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7" charset="0"/>
                        </a:rPr>
                        <a:t>Эффекты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7" charset="0"/>
                          <a:ea typeface="+mn-ea"/>
                          <a:cs typeface="+mn-cs"/>
                        </a:rPr>
                        <a:t>реализации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7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7" charset="0"/>
                        </a:rPr>
                        <a:t>Технологическая готовность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7" charset="0"/>
                        </a:rPr>
                        <a:t>Влияние на региональную  экономику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884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7" charset="0"/>
                        </a:rPr>
                        <a:t>Интеллектуальные транспортные системы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7" charset="0"/>
                        </a:rPr>
                        <a:t>Smart metering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7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7" charset="0"/>
                        </a:rPr>
                        <a:t>Умная сеть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7" charset="0"/>
                        </a:rPr>
                        <a:t>Безопасность и охрана порядка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7" charset="0"/>
                        </a:rPr>
                        <a:t>«Умная вода»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7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63"/>
          <p:cNvGrpSpPr>
            <a:grpSpLocks noChangeAspect="1"/>
          </p:cNvGrpSpPr>
          <p:nvPr/>
        </p:nvGrpSpPr>
        <p:grpSpPr bwMode="auto">
          <a:xfrm>
            <a:off x="3564049" y="5780019"/>
            <a:ext cx="407987" cy="407988"/>
            <a:chOff x="1963" y="3293"/>
            <a:chExt cx="317" cy="317"/>
          </a:xfrm>
        </p:grpSpPr>
        <p:sp>
          <p:nvSpPr>
            <p:cNvPr id="7" name="PubChord"/>
            <p:cNvSpPr>
              <a:spLocks noChangeAspect="1" noEditPoints="1" noChangeArrowheads="1"/>
            </p:cNvSpPr>
            <p:nvPr/>
          </p:nvSpPr>
          <p:spPr bwMode="auto">
            <a:xfrm rot="2631935">
              <a:off x="1963" y="3293"/>
              <a:ext cx="317" cy="317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949120"/>
                <a:gd name="G4" fmla="cos 10800 294912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0799 w 21600"/>
                <a:gd name="T3" fmla="*/ 10799 h 21600"/>
                <a:gd name="T4" fmla="*/ 18436 w 21600"/>
                <a:gd name="T5" fmla="*/ 18436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3664" y="21600"/>
                    <a:pt x="16411" y="20462"/>
                    <a:pt x="18436" y="18436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PubChord"/>
            <p:cNvSpPr>
              <a:spLocks noChangeAspect="1" noEditPoints="1" noChangeArrowheads="1"/>
            </p:cNvSpPr>
            <p:nvPr/>
          </p:nvSpPr>
          <p:spPr bwMode="auto">
            <a:xfrm rot="13688740">
              <a:off x="1963" y="3293"/>
              <a:ext cx="317" cy="317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446171"/>
                <a:gd name="G4" fmla="cos 10800 2446171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75 w 21600"/>
                <a:gd name="T3" fmla="*/ 10255 h 21600"/>
                <a:gd name="T4" fmla="*/ 19388 w 21600"/>
                <a:gd name="T5" fmla="*/ 17348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169" y="21600"/>
                    <a:pt x="17345" y="20027"/>
                    <a:pt x="19388" y="17348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67"/>
          <p:cNvGrpSpPr>
            <a:grpSpLocks noChangeAspect="1"/>
          </p:cNvGrpSpPr>
          <p:nvPr/>
        </p:nvGrpSpPr>
        <p:grpSpPr bwMode="auto">
          <a:xfrm rot="16200000">
            <a:off x="6236737" y="2782134"/>
            <a:ext cx="406400" cy="411162"/>
            <a:chOff x="3321" y="7564"/>
            <a:chExt cx="734" cy="740"/>
          </a:xfrm>
        </p:grpSpPr>
        <p:sp>
          <p:nvSpPr>
            <p:cNvPr id="11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3381" y="7564"/>
              <a:ext cx="674" cy="696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3321" y="7564"/>
              <a:ext cx="734" cy="74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70"/>
          <p:cNvGrpSpPr>
            <a:grpSpLocks noChangeAspect="1"/>
          </p:cNvGrpSpPr>
          <p:nvPr/>
        </p:nvGrpSpPr>
        <p:grpSpPr bwMode="auto">
          <a:xfrm>
            <a:off x="3545827" y="2802699"/>
            <a:ext cx="407987" cy="411162"/>
            <a:chOff x="1962" y="2761"/>
            <a:chExt cx="318" cy="320"/>
          </a:xfrm>
        </p:grpSpPr>
        <p:sp>
          <p:nvSpPr>
            <p:cNvPr id="14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1988" y="2761"/>
              <a:ext cx="292" cy="301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1962" y="2761"/>
              <a:ext cx="318" cy="32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73"/>
          <p:cNvGrpSpPr>
            <a:grpSpLocks noChangeAspect="1"/>
          </p:cNvGrpSpPr>
          <p:nvPr/>
        </p:nvGrpSpPr>
        <p:grpSpPr bwMode="auto">
          <a:xfrm rot="16200000">
            <a:off x="3554199" y="3563112"/>
            <a:ext cx="406400" cy="411163"/>
            <a:chOff x="3321" y="7564"/>
            <a:chExt cx="734" cy="740"/>
          </a:xfrm>
        </p:grpSpPr>
        <p:sp>
          <p:nvSpPr>
            <p:cNvPr id="17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3381" y="7564"/>
              <a:ext cx="674" cy="696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3321" y="7564"/>
              <a:ext cx="734" cy="74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79"/>
          <p:cNvGrpSpPr>
            <a:grpSpLocks noChangeAspect="1"/>
          </p:cNvGrpSpPr>
          <p:nvPr/>
        </p:nvGrpSpPr>
        <p:grpSpPr bwMode="auto">
          <a:xfrm>
            <a:off x="4942523" y="2811791"/>
            <a:ext cx="407988" cy="411162"/>
            <a:chOff x="1962" y="2761"/>
            <a:chExt cx="318" cy="320"/>
          </a:xfrm>
        </p:grpSpPr>
        <p:sp>
          <p:nvSpPr>
            <p:cNvPr id="20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1988" y="2761"/>
              <a:ext cx="292" cy="301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1962" y="2761"/>
              <a:ext cx="318" cy="32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" name="Group 82"/>
          <p:cNvGrpSpPr>
            <a:grpSpLocks noChangeAspect="1"/>
          </p:cNvGrpSpPr>
          <p:nvPr/>
        </p:nvGrpSpPr>
        <p:grpSpPr bwMode="auto">
          <a:xfrm>
            <a:off x="6188748" y="3569897"/>
            <a:ext cx="407988" cy="411163"/>
            <a:chOff x="1962" y="2761"/>
            <a:chExt cx="318" cy="320"/>
          </a:xfrm>
        </p:grpSpPr>
        <p:sp>
          <p:nvSpPr>
            <p:cNvPr id="23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1988" y="2761"/>
              <a:ext cx="292" cy="301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1962" y="2761"/>
              <a:ext cx="318" cy="32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85"/>
          <p:cNvGrpSpPr>
            <a:grpSpLocks noChangeAspect="1"/>
          </p:cNvGrpSpPr>
          <p:nvPr/>
        </p:nvGrpSpPr>
        <p:grpSpPr bwMode="auto">
          <a:xfrm>
            <a:off x="7714511" y="2793607"/>
            <a:ext cx="407988" cy="411162"/>
            <a:chOff x="1962" y="2761"/>
            <a:chExt cx="318" cy="320"/>
          </a:xfrm>
        </p:grpSpPr>
        <p:sp>
          <p:nvSpPr>
            <p:cNvPr id="26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1988" y="2761"/>
              <a:ext cx="292" cy="301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1962" y="2761"/>
              <a:ext cx="318" cy="32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28" name="Group 88"/>
          <p:cNvGrpSpPr>
            <a:grpSpLocks noChangeAspect="1"/>
          </p:cNvGrpSpPr>
          <p:nvPr/>
        </p:nvGrpSpPr>
        <p:grpSpPr bwMode="auto">
          <a:xfrm>
            <a:off x="4933357" y="4998934"/>
            <a:ext cx="407987" cy="407987"/>
            <a:chOff x="1963" y="3293"/>
            <a:chExt cx="317" cy="317"/>
          </a:xfrm>
        </p:grpSpPr>
        <p:sp>
          <p:nvSpPr>
            <p:cNvPr id="29" name="PubChord"/>
            <p:cNvSpPr>
              <a:spLocks noChangeAspect="1" noEditPoints="1" noChangeArrowheads="1"/>
            </p:cNvSpPr>
            <p:nvPr/>
          </p:nvSpPr>
          <p:spPr bwMode="auto">
            <a:xfrm rot="2631935">
              <a:off x="1963" y="3293"/>
              <a:ext cx="317" cy="317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949120"/>
                <a:gd name="G4" fmla="cos 10800 294912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0799 w 21600"/>
                <a:gd name="T3" fmla="*/ 10799 h 21600"/>
                <a:gd name="T4" fmla="*/ 18436 w 21600"/>
                <a:gd name="T5" fmla="*/ 18436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3664" y="21600"/>
                    <a:pt x="16411" y="20462"/>
                    <a:pt x="18436" y="18436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PubChord"/>
            <p:cNvSpPr>
              <a:spLocks noChangeAspect="1" noEditPoints="1" noChangeArrowheads="1"/>
            </p:cNvSpPr>
            <p:nvPr/>
          </p:nvSpPr>
          <p:spPr bwMode="auto">
            <a:xfrm rot="13688740">
              <a:off x="1963" y="3293"/>
              <a:ext cx="317" cy="317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446171"/>
                <a:gd name="G4" fmla="cos 10800 2446171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75 w 21600"/>
                <a:gd name="T3" fmla="*/ 10255 h 21600"/>
                <a:gd name="T4" fmla="*/ 19388 w 21600"/>
                <a:gd name="T5" fmla="*/ 17348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169" y="21600"/>
                    <a:pt x="17345" y="20027"/>
                    <a:pt x="19388" y="17348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91"/>
          <p:cNvGrpSpPr>
            <a:grpSpLocks noChangeAspect="1"/>
          </p:cNvGrpSpPr>
          <p:nvPr/>
        </p:nvGrpSpPr>
        <p:grpSpPr bwMode="auto">
          <a:xfrm rot="16200000">
            <a:off x="7707726" y="3623712"/>
            <a:ext cx="406400" cy="411162"/>
            <a:chOff x="3321" y="7564"/>
            <a:chExt cx="734" cy="740"/>
          </a:xfrm>
        </p:grpSpPr>
        <p:sp>
          <p:nvSpPr>
            <p:cNvPr id="32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3381" y="7564"/>
              <a:ext cx="674" cy="696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3321" y="7564"/>
              <a:ext cx="734" cy="74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94"/>
          <p:cNvGrpSpPr>
            <a:grpSpLocks noChangeAspect="1"/>
          </p:cNvGrpSpPr>
          <p:nvPr/>
        </p:nvGrpSpPr>
        <p:grpSpPr bwMode="auto">
          <a:xfrm>
            <a:off x="6237530" y="5686486"/>
            <a:ext cx="407987" cy="407988"/>
            <a:chOff x="1963" y="3293"/>
            <a:chExt cx="317" cy="317"/>
          </a:xfrm>
        </p:grpSpPr>
        <p:sp>
          <p:nvSpPr>
            <p:cNvPr id="35" name="PubChord"/>
            <p:cNvSpPr>
              <a:spLocks noChangeAspect="1" noEditPoints="1" noChangeArrowheads="1"/>
            </p:cNvSpPr>
            <p:nvPr/>
          </p:nvSpPr>
          <p:spPr bwMode="auto">
            <a:xfrm rot="2631935">
              <a:off x="1963" y="3293"/>
              <a:ext cx="317" cy="317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949120"/>
                <a:gd name="G4" fmla="cos 10800 294912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0799 w 21600"/>
                <a:gd name="T3" fmla="*/ 10799 h 21600"/>
                <a:gd name="T4" fmla="*/ 18436 w 21600"/>
                <a:gd name="T5" fmla="*/ 18436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3664" y="21600"/>
                    <a:pt x="16411" y="20462"/>
                    <a:pt x="18436" y="18436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PubChord"/>
            <p:cNvSpPr>
              <a:spLocks noChangeAspect="1" noEditPoints="1" noChangeArrowheads="1"/>
            </p:cNvSpPr>
            <p:nvPr/>
          </p:nvSpPr>
          <p:spPr bwMode="auto">
            <a:xfrm rot="13688740">
              <a:off x="1963" y="3293"/>
              <a:ext cx="317" cy="317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446171"/>
                <a:gd name="G4" fmla="cos 10800 2446171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75 w 21600"/>
                <a:gd name="T3" fmla="*/ 10255 h 21600"/>
                <a:gd name="T4" fmla="*/ 19388 w 21600"/>
                <a:gd name="T5" fmla="*/ 17348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169" y="21600"/>
                    <a:pt x="17345" y="20027"/>
                    <a:pt x="19388" y="17348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 100"/>
          <p:cNvGrpSpPr>
            <a:grpSpLocks noChangeAspect="1"/>
          </p:cNvGrpSpPr>
          <p:nvPr/>
        </p:nvGrpSpPr>
        <p:grpSpPr bwMode="auto">
          <a:xfrm>
            <a:off x="4933357" y="5767752"/>
            <a:ext cx="407987" cy="411163"/>
            <a:chOff x="1962" y="2761"/>
            <a:chExt cx="318" cy="320"/>
          </a:xfrm>
        </p:grpSpPr>
        <p:sp>
          <p:nvSpPr>
            <p:cNvPr id="38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1988" y="2761"/>
              <a:ext cx="292" cy="301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1962" y="2761"/>
              <a:ext cx="318" cy="32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" name="Oval 103"/>
          <p:cNvSpPr>
            <a:spLocks noChangeAspect="1" noChangeArrowheads="1"/>
          </p:cNvSpPr>
          <p:nvPr/>
        </p:nvSpPr>
        <p:spPr bwMode="auto">
          <a:xfrm>
            <a:off x="4943752" y="4294075"/>
            <a:ext cx="415925" cy="411163"/>
          </a:xfrm>
          <a:prstGeom prst="ellipse">
            <a:avLst/>
          </a:prstGeom>
          <a:solidFill>
            <a:srgbClr val="333399"/>
          </a:solidFill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" name="Group 104"/>
          <p:cNvGrpSpPr>
            <a:grpSpLocks noChangeAspect="1"/>
          </p:cNvGrpSpPr>
          <p:nvPr/>
        </p:nvGrpSpPr>
        <p:grpSpPr bwMode="auto">
          <a:xfrm>
            <a:off x="4975881" y="3560731"/>
            <a:ext cx="407988" cy="411163"/>
            <a:chOff x="1962" y="2761"/>
            <a:chExt cx="318" cy="320"/>
          </a:xfrm>
        </p:grpSpPr>
        <p:sp>
          <p:nvSpPr>
            <p:cNvPr id="42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1988" y="2761"/>
              <a:ext cx="292" cy="301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1962" y="2761"/>
              <a:ext cx="318" cy="32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Oval 107"/>
          <p:cNvSpPr>
            <a:spLocks noChangeAspect="1" noChangeArrowheads="1"/>
          </p:cNvSpPr>
          <p:nvPr/>
        </p:nvSpPr>
        <p:spPr bwMode="auto">
          <a:xfrm>
            <a:off x="7715740" y="4248670"/>
            <a:ext cx="415925" cy="411163"/>
          </a:xfrm>
          <a:prstGeom prst="ellipse">
            <a:avLst/>
          </a:prstGeom>
          <a:solidFill>
            <a:srgbClr val="333399"/>
          </a:solidFill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5" name="Group 108"/>
          <p:cNvGrpSpPr>
            <a:grpSpLocks noChangeAspect="1"/>
          </p:cNvGrpSpPr>
          <p:nvPr/>
        </p:nvGrpSpPr>
        <p:grpSpPr bwMode="auto">
          <a:xfrm>
            <a:off x="3540201" y="4989332"/>
            <a:ext cx="407987" cy="411163"/>
            <a:chOff x="1962" y="2761"/>
            <a:chExt cx="318" cy="320"/>
          </a:xfrm>
        </p:grpSpPr>
        <p:sp>
          <p:nvSpPr>
            <p:cNvPr id="46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1988" y="2761"/>
              <a:ext cx="292" cy="301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1962" y="2761"/>
              <a:ext cx="318" cy="32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8" name="Group 112"/>
          <p:cNvGrpSpPr>
            <a:grpSpLocks noChangeAspect="1"/>
          </p:cNvGrpSpPr>
          <p:nvPr/>
        </p:nvGrpSpPr>
        <p:grpSpPr bwMode="auto">
          <a:xfrm>
            <a:off x="3520874" y="4266929"/>
            <a:ext cx="407987" cy="411163"/>
            <a:chOff x="1962" y="2761"/>
            <a:chExt cx="318" cy="320"/>
          </a:xfrm>
        </p:grpSpPr>
        <p:sp>
          <p:nvSpPr>
            <p:cNvPr id="49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1988" y="2761"/>
              <a:ext cx="292" cy="301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1962" y="2761"/>
              <a:ext cx="318" cy="32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5" name="Group 137"/>
          <p:cNvGrpSpPr>
            <a:grpSpLocks noChangeAspect="1"/>
          </p:cNvGrpSpPr>
          <p:nvPr/>
        </p:nvGrpSpPr>
        <p:grpSpPr bwMode="auto">
          <a:xfrm rot="16200000">
            <a:off x="6266473" y="4255455"/>
            <a:ext cx="406400" cy="411163"/>
            <a:chOff x="3321" y="7564"/>
            <a:chExt cx="734" cy="740"/>
          </a:xfrm>
        </p:grpSpPr>
        <p:sp>
          <p:nvSpPr>
            <p:cNvPr id="56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3381" y="7564"/>
              <a:ext cx="674" cy="696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3321" y="7564"/>
              <a:ext cx="734" cy="74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744195" y="59713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9" name="Group 91"/>
          <p:cNvGrpSpPr>
            <a:grpSpLocks noChangeAspect="1"/>
          </p:cNvGrpSpPr>
          <p:nvPr/>
        </p:nvGrpSpPr>
        <p:grpSpPr bwMode="auto">
          <a:xfrm rot="16200000">
            <a:off x="7722884" y="5756279"/>
            <a:ext cx="406400" cy="411162"/>
            <a:chOff x="3321" y="7564"/>
            <a:chExt cx="734" cy="740"/>
          </a:xfrm>
        </p:grpSpPr>
        <p:sp>
          <p:nvSpPr>
            <p:cNvPr id="60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3381" y="7564"/>
              <a:ext cx="674" cy="696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3321" y="7564"/>
              <a:ext cx="734" cy="74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2" name="Group 115"/>
          <p:cNvGrpSpPr>
            <a:grpSpLocks noChangeAspect="1"/>
          </p:cNvGrpSpPr>
          <p:nvPr/>
        </p:nvGrpSpPr>
        <p:grpSpPr bwMode="auto">
          <a:xfrm>
            <a:off x="7717574" y="4980240"/>
            <a:ext cx="407988" cy="407988"/>
            <a:chOff x="1963" y="3293"/>
            <a:chExt cx="317" cy="317"/>
          </a:xfrm>
        </p:grpSpPr>
        <p:sp>
          <p:nvSpPr>
            <p:cNvPr id="63" name="PubChord"/>
            <p:cNvSpPr>
              <a:spLocks noChangeAspect="1" noEditPoints="1" noChangeArrowheads="1"/>
            </p:cNvSpPr>
            <p:nvPr/>
          </p:nvSpPr>
          <p:spPr bwMode="auto">
            <a:xfrm rot="2631935">
              <a:off x="1963" y="3293"/>
              <a:ext cx="317" cy="317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949120"/>
                <a:gd name="G4" fmla="cos 10800 294912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0799 w 21600"/>
                <a:gd name="T3" fmla="*/ 10799 h 21600"/>
                <a:gd name="T4" fmla="*/ 18436 w 21600"/>
                <a:gd name="T5" fmla="*/ 18436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3664" y="21600"/>
                    <a:pt x="16411" y="20462"/>
                    <a:pt x="18436" y="18436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PubChord"/>
            <p:cNvSpPr>
              <a:spLocks noChangeAspect="1" noEditPoints="1" noChangeArrowheads="1"/>
            </p:cNvSpPr>
            <p:nvPr/>
          </p:nvSpPr>
          <p:spPr bwMode="auto">
            <a:xfrm rot="13688740">
              <a:off x="1963" y="3293"/>
              <a:ext cx="317" cy="317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446171"/>
                <a:gd name="G4" fmla="cos 10800 2446171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75 w 21600"/>
                <a:gd name="T3" fmla="*/ 10255 h 21600"/>
                <a:gd name="T4" fmla="*/ 19388 w 21600"/>
                <a:gd name="T5" fmla="*/ 17348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169" y="21600"/>
                    <a:pt x="17345" y="20027"/>
                    <a:pt x="19388" y="17348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5" name="Group 82"/>
          <p:cNvGrpSpPr>
            <a:grpSpLocks noChangeAspect="1"/>
          </p:cNvGrpSpPr>
          <p:nvPr/>
        </p:nvGrpSpPr>
        <p:grpSpPr bwMode="auto">
          <a:xfrm>
            <a:off x="6270551" y="4980240"/>
            <a:ext cx="407988" cy="411163"/>
            <a:chOff x="1962" y="2761"/>
            <a:chExt cx="318" cy="320"/>
          </a:xfrm>
        </p:grpSpPr>
        <p:sp>
          <p:nvSpPr>
            <p:cNvPr id="66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1988" y="2761"/>
              <a:ext cx="292" cy="301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1962" y="2761"/>
              <a:ext cx="318" cy="32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8" name="Oval 103"/>
          <p:cNvSpPr>
            <a:spLocks noChangeAspect="1" noChangeArrowheads="1"/>
          </p:cNvSpPr>
          <p:nvPr/>
        </p:nvSpPr>
        <p:spPr bwMode="auto">
          <a:xfrm flipV="1">
            <a:off x="5132306" y="6467407"/>
            <a:ext cx="180000" cy="1800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9" name="Group 73"/>
          <p:cNvGrpSpPr>
            <a:grpSpLocks noChangeAspect="1"/>
          </p:cNvGrpSpPr>
          <p:nvPr/>
        </p:nvGrpSpPr>
        <p:grpSpPr bwMode="auto">
          <a:xfrm rot="16200000" flipV="1">
            <a:off x="6179582" y="6467407"/>
            <a:ext cx="180000" cy="180000"/>
            <a:chOff x="3321" y="7564"/>
            <a:chExt cx="734" cy="740"/>
          </a:xfrm>
        </p:grpSpPr>
        <p:sp>
          <p:nvSpPr>
            <p:cNvPr id="70" name="PubChord"/>
            <p:cNvSpPr>
              <a:spLocks noChangeAspect="1" noEditPoints="1" noChangeArrowheads="1"/>
            </p:cNvSpPr>
            <p:nvPr/>
          </p:nvSpPr>
          <p:spPr bwMode="auto">
            <a:xfrm rot="35058684">
              <a:off x="3381" y="7564"/>
              <a:ext cx="674" cy="696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2522803"/>
                <a:gd name="G4" fmla="cos 10800 252280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11207 w 21600"/>
                <a:gd name="T3" fmla="*/ 10342 h 21600"/>
                <a:gd name="T4" fmla="*/ 19252 w 21600"/>
                <a:gd name="T5" fmla="*/ 17522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-1" y="79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4091" y="21600"/>
                    <a:pt x="17203" y="20098"/>
                    <a:pt x="19252" y="17522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PubPieSlice"/>
            <p:cNvSpPr>
              <a:spLocks noChangeAspect="1" noEditPoints="1" noChangeArrowheads="1"/>
            </p:cNvSpPr>
            <p:nvPr/>
          </p:nvSpPr>
          <p:spPr bwMode="auto">
            <a:xfrm rot="21443134">
              <a:off x="3321" y="7564"/>
              <a:ext cx="734" cy="740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-1" y="4835"/>
                    <a:pt x="-1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5258495" y="6391318"/>
            <a:ext cx="1105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высокая</a:t>
            </a:r>
            <a:endParaRPr lang="en-US" sz="1200" dirty="0"/>
          </a:p>
        </p:txBody>
      </p:sp>
      <p:sp>
        <p:nvSpPr>
          <p:cNvPr id="73" name="TextBox 72"/>
          <p:cNvSpPr txBox="1"/>
          <p:nvPr/>
        </p:nvSpPr>
        <p:spPr>
          <a:xfrm>
            <a:off x="6363594" y="6391318"/>
            <a:ext cx="1563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о</a:t>
            </a:r>
            <a:r>
              <a:rPr lang="ru-RU" sz="1200" dirty="0" smtClean="0"/>
              <a:t>тносительно низкая</a:t>
            </a:r>
            <a:endParaRPr lang="en-US" sz="1200" dirty="0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5</a:t>
            </a:fld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569029" y="273992"/>
            <a:ext cx="7728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Система критерев выбора приоритетных элементов системных инноваций </a:t>
            </a:r>
            <a:endParaRPr lang="en-US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arallelogram 18"/>
          <p:cNvSpPr/>
          <p:nvPr/>
        </p:nvSpPr>
        <p:spPr>
          <a:xfrm rot="18883807">
            <a:off x="318356" y="2704127"/>
            <a:ext cx="4472047" cy="2031125"/>
          </a:xfrm>
          <a:prstGeom prst="parallelogram">
            <a:avLst>
              <a:gd name="adj" fmla="val 100707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7"/>
          <p:cNvSpPr/>
          <p:nvPr/>
        </p:nvSpPr>
        <p:spPr>
          <a:xfrm>
            <a:off x="1693190" y="4159652"/>
            <a:ext cx="4756244" cy="1794901"/>
          </a:xfrm>
          <a:prstGeom prst="parallelogram">
            <a:avLst>
              <a:gd name="adj" fmla="val 99355"/>
            </a:avLst>
          </a:prstGeom>
          <a:solidFill>
            <a:schemeClr val="accent4">
              <a:lumMod val="60000"/>
              <a:lumOff val="40000"/>
              <a:alpha val="66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49589" y="1472457"/>
            <a:ext cx="2999845" cy="268719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 rot="18937090">
            <a:off x="1868742" y="2850733"/>
            <a:ext cx="15425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/>
              <a:t>Организационно-управленческий проект </a:t>
            </a:r>
            <a:endParaRPr lang="ru-RU" sz="1400" b="1" dirty="0"/>
          </a:p>
        </p:txBody>
      </p:sp>
      <p:sp>
        <p:nvSpPr>
          <p:cNvPr id="8" name="TextBox 15"/>
          <p:cNvSpPr txBox="1">
            <a:spLocks noChangeArrowheads="1"/>
          </p:cNvSpPr>
          <p:nvPr/>
        </p:nvSpPr>
        <p:spPr bwMode="auto">
          <a:xfrm>
            <a:off x="4414003" y="2334451"/>
            <a:ext cx="199239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/>
              <a:t>Проект </a:t>
            </a:r>
          </a:p>
          <a:p>
            <a:r>
              <a:rPr lang="ru-RU" sz="1400" b="1" dirty="0" smtClean="0"/>
              <a:t>«Санкт-Петербург  - </a:t>
            </a:r>
            <a:r>
              <a:rPr lang="en-US" sz="1400" b="1" dirty="0" smtClean="0"/>
              <a:t>Smart City</a:t>
            </a:r>
            <a:r>
              <a:rPr lang="ru-RU" sz="1400" b="1" dirty="0" smtClean="0"/>
              <a:t>»  </a:t>
            </a:r>
            <a:endParaRPr lang="ru-RU" sz="1400" b="1" dirty="0"/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 rot="166910">
            <a:off x="3326659" y="4890728"/>
            <a:ext cx="24523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  <a:scene3d>
              <a:camera prst="obliqueTopLeft">
                <a:rot lat="2700000" lon="0" rev="21594000"/>
              </a:camera>
              <a:lightRig rig="threePt" dir="t"/>
            </a:scene3d>
          </a:bodyPr>
          <a:lstStyle/>
          <a:p>
            <a:r>
              <a:rPr lang="ru-RU" sz="1400" b="1" dirty="0" smtClean="0"/>
              <a:t>Центр технологического превосходства</a:t>
            </a:r>
            <a:endParaRPr lang="ru-RU" sz="1400" b="1" dirty="0"/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 rot="10800000">
            <a:off x="1693191" y="1439444"/>
            <a:ext cx="4756243" cy="4515108"/>
          </a:xfrm>
          <a:prstGeom prst="cube">
            <a:avLst>
              <a:gd name="adj" fmla="val 388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26"/>
          <p:cNvSpPr>
            <a:spLocks noChangeShapeType="1"/>
          </p:cNvSpPr>
          <p:nvPr/>
        </p:nvSpPr>
        <p:spPr bwMode="auto">
          <a:xfrm flipV="1">
            <a:off x="2917154" y="2156074"/>
            <a:ext cx="1176682" cy="439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27"/>
          <p:cNvSpPr>
            <a:spLocks noChangeShapeType="1"/>
          </p:cNvSpPr>
          <p:nvPr/>
        </p:nvSpPr>
        <p:spPr bwMode="auto">
          <a:xfrm flipH="1">
            <a:off x="5228858" y="3429000"/>
            <a:ext cx="808038" cy="13774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29"/>
          <p:cNvSpPr>
            <a:spLocks noChangeShapeType="1"/>
          </p:cNvSpPr>
          <p:nvPr/>
        </p:nvSpPr>
        <p:spPr bwMode="auto">
          <a:xfrm>
            <a:off x="2540115" y="4453286"/>
            <a:ext cx="377039" cy="7922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827888" y="1539844"/>
            <a:ext cx="21487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Комплексная модернизация ЖКХ, транспорта и строительства города  - архитектура новой системы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410200" y="5151815"/>
            <a:ext cx="228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1600" i="1" dirty="0">
                <a:solidFill>
                  <a:prstClr val="black"/>
                </a:solidFill>
              </a:rPr>
              <a:t>Инновационный прорыв промышленности </a:t>
            </a:r>
            <a:r>
              <a:rPr lang="ru-RU" sz="1600" i="1" dirty="0" smtClean="0">
                <a:solidFill>
                  <a:prstClr val="black"/>
                </a:solidFill>
              </a:rPr>
              <a:t>+</a:t>
            </a:r>
          </a:p>
          <a:p>
            <a:pPr lvl="0"/>
            <a:r>
              <a:rPr lang="ru-RU" sz="1600" i="1" dirty="0">
                <a:solidFill>
                  <a:prstClr val="black"/>
                </a:solidFill>
              </a:rPr>
              <a:t>инжениринг</a:t>
            </a:r>
            <a:r>
              <a:rPr lang="ru-RU" sz="1600" i="1" dirty="0" smtClean="0">
                <a:solidFill>
                  <a:prstClr val="black"/>
                </a:solidFill>
              </a:rPr>
              <a:t>  новой системы в масштабах города</a:t>
            </a:r>
            <a:endParaRPr lang="en-US" sz="1600" i="1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930" y="1472457"/>
            <a:ext cx="2548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Система межведомственных взаимодействия,</a:t>
            </a:r>
          </a:p>
          <a:p>
            <a:r>
              <a:rPr lang="ru-RU" sz="1600" i="1" dirty="0"/>
              <a:t>з</a:t>
            </a:r>
            <a:r>
              <a:rPr lang="ru-RU" sz="1600" i="1" dirty="0" smtClean="0"/>
              <a:t>аказ на аудит,</a:t>
            </a:r>
          </a:p>
          <a:p>
            <a:r>
              <a:rPr lang="ru-RU" sz="1600" i="1" dirty="0"/>
              <a:t>к</a:t>
            </a:r>
            <a:r>
              <a:rPr lang="ru-RU" sz="1600" i="1" dirty="0" smtClean="0"/>
              <a:t>онференция поставщиков</a:t>
            </a:r>
            <a:endParaRPr lang="en-US" sz="1600" i="1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D513-030E-9F45-8F17-C503D57401DB}" type="slidenum">
              <a:rPr lang="en-US" smtClean="0"/>
              <a:t>6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59251" y="357756"/>
            <a:ext cx="7426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Проектный подход к  запуску политики системных инноваций в городе. </a:t>
            </a:r>
            <a:endParaRPr lang="en-US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443</Words>
  <Application>Microsoft Macintosh PowerPoint</Application>
  <PresentationFormat>On-screen Show (4:3)</PresentationFormat>
  <Paragraphs>122</Paragraphs>
  <Slides>6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Технологические решения для городских систем: комплексный подход 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Vicktoria Zheltova</dc:creator>
  <cp:lastModifiedBy>Vicktoria Zheltova</cp:lastModifiedBy>
  <cp:revision>6</cp:revision>
  <dcterms:created xsi:type="dcterms:W3CDTF">2010-10-17T21:25:02Z</dcterms:created>
  <dcterms:modified xsi:type="dcterms:W3CDTF">2010-10-18T10:05:38Z</dcterms:modified>
</cp:coreProperties>
</file>