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3"/>
  </p:notesMasterIdLst>
  <p:handoutMasterIdLst>
    <p:handoutMasterId r:id="rId24"/>
  </p:handoutMasterIdLst>
  <p:sldIdLst>
    <p:sldId id="571" r:id="rId2"/>
    <p:sldId id="560" r:id="rId3"/>
    <p:sldId id="693" r:id="rId4"/>
    <p:sldId id="692" r:id="rId5"/>
    <p:sldId id="609" r:id="rId6"/>
    <p:sldId id="610" r:id="rId7"/>
    <p:sldId id="676" r:id="rId8"/>
    <p:sldId id="679" r:id="rId9"/>
    <p:sldId id="674" r:id="rId10"/>
    <p:sldId id="670" r:id="rId11"/>
    <p:sldId id="681" r:id="rId12"/>
    <p:sldId id="684" r:id="rId13"/>
    <p:sldId id="685" r:id="rId14"/>
    <p:sldId id="687" r:id="rId15"/>
    <p:sldId id="686" r:id="rId16"/>
    <p:sldId id="688" r:id="rId17"/>
    <p:sldId id="690" r:id="rId18"/>
    <p:sldId id="691" r:id="rId19"/>
    <p:sldId id="683" r:id="rId20"/>
    <p:sldId id="682" r:id="rId21"/>
    <p:sldId id="671" r:id="rId22"/>
  </p:sldIdLst>
  <p:sldSz cx="9144000" cy="6858000" type="screen4x3"/>
  <p:notesSz cx="6858000" cy="92202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99"/>
    <a:srgbClr val="ABD9DD"/>
    <a:srgbClr val="008080"/>
    <a:srgbClr val="33CCFF"/>
    <a:srgbClr val="990000"/>
    <a:srgbClr val="FF6600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146" autoAdjust="0"/>
    <p:restoredTop sz="99046" autoAdjust="0"/>
  </p:normalViewPr>
  <p:slideViewPr>
    <p:cSldViewPr>
      <p:cViewPr>
        <p:scale>
          <a:sx n="75" d="100"/>
          <a:sy n="75" d="100"/>
        </p:scale>
        <p:origin x="-1188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F6A89D-F868-4802-B981-B4D7F7286CE9}" type="doc">
      <dgm:prSet loTypeId="urn:microsoft.com/office/officeart/2005/8/layout/matrix1" loCatId="matrix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4EAA857F-F70A-483E-939B-DDB96EC19FDC}">
      <dgm:prSet phldrT="[Текст]"/>
      <dgm:spPr/>
      <dgm:t>
        <a:bodyPr/>
        <a:lstStyle/>
        <a:p>
          <a:r>
            <a:rPr lang="ru-RU" dirty="0" smtClean="0"/>
            <a:t>Хранилище данных</a:t>
          </a:r>
          <a:endParaRPr lang="ru-RU" dirty="0"/>
        </a:p>
      </dgm:t>
    </dgm:pt>
    <dgm:pt modelId="{4E244B53-6A06-41FA-96CB-92C2EF0F2C28}" type="parTrans" cxnId="{020EE4B1-E44D-4B04-82C3-546E11F86DEC}">
      <dgm:prSet/>
      <dgm:spPr/>
      <dgm:t>
        <a:bodyPr/>
        <a:lstStyle/>
        <a:p>
          <a:endParaRPr lang="ru-RU"/>
        </a:p>
      </dgm:t>
    </dgm:pt>
    <dgm:pt modelId="{D435EA5D-7489-4C55-814B-15111AB2DD78}" type="sibTrans" cxnId="{020EE4B1-E44D-4B04-82C3-546E11F86DEC}">
      <dgm:prSet/>
      <dgm:spPr/>
      <dgm:t>
        <a:bodyPr/>
        <a:lstStyle/>
        <a:p>
          <a:endParaRPr lang="ru-RU"/>
        </a:p>
      </dgm:t>
    </dgm:pt>
    <dgm:pt modelId="{490E1631-785A-4C74-8D9B-147D247BC7AF}">
      <dgm:prSet phldrT="[Текст]"/>
      <dgm:spPr/>
      <dgm:t>
        <a:bodyPr/>
        <a:lstStyle/>
        <a:p>
          <a:r>
            <a:rPr lang="ru-RU" dirty="0" smtClean="0"/>
            <a:t>Процедуры извлечения, загрузки и обработки данных </a:t>
          </a:r>
          <a:r>
            <a:rPr lang="ru-RU" dirty="0" smtClean="0"/>
            <a:t>(</a:t>
          </a:r>
          <a:r>
            <a:rPr lang="en-US" dirty="0" smtClean="0"/>
            <a:t>ETL</a:t>
          </a:r>
          <a:r>
            <a:rPr lang="ru-RU" dirty="0" smtClean="0"/>
            <a:t>)</a:t>
          </a:r>
          <a:endParaRPr lang="ru-RU" dirty="0"/>
        </a:p>
      </dgm:t>
    </dgm:pt>
    <dgm:pt modelId="{C0C321CB-BB4D-4B77-973E-A679A5A1DCC9}" type="parTrans" cxnId="{E84D7EB3-3049-4298-BC0B-65B84392F4F6}">
      <dgm:prSet/>
      <dgm:spPr/>
      <dgm:t>
        <a:bodyPr/>
        <a:lstStyle/>
        <a:p>
          <a:endParaRPr lang="ru-RU"/>
        </a:p>
      </dgm:t>
    </dgm:pt>
    <dgm:pt modelId="{939034D7-8EB0-4BC1-A440-EAECD150889C}" type="sibTrans" cxnId="{E84D7EB3-3049-4298-BC0B-65B84392F4F6}">
      <dgm:prSet/>
      <dgm:spPr/>
      <dgm:t>
        <a:bodyPr/>
        <a:lstStyle/>
        <a:p>
          <a:endParaRPr lang="ru-RU"/>
        </a:p>
      </dgm:t>
    </dgm:pt>
    <dgm:pt modelId="{210A3E35-85DD-445A-84D3-8BD876DEC8C9}">
      <dgm:prSet phldrT="[Текст]"/>
      <dgm:spPr/>
      <dgm:t>
        <a:bodyPr/>
        <a:lstStyle/>
        <a:p>
          <a:r>
            <a:rPr lang="ru-RU" dirty="0" smtClean="0"/>
            <a:t>Многомерная аналитическая база данных </a:t>
          </a:r>
          <a:r>
            <a:rPr lang="en-US" dirty="0" smtClean="0"/>
            <a:t>OLAP</a:t>
          </a:r>
          <a:endParaRPr lang="ru-RU" dirty="0"/>
        </a:p>
      </dgm:t>
    </dgm:pt>
    <dgm:pt modelId="{B4EFF290-04F1-4B32-8554-35135F9B03EC}" type="parTrans" cxnId="{B21C8B44-A451-4BB2-B1C3-00D08DD05FA7}">
      <dgm:prSet/>
      <dgm:spPr/>
      <dgm:t>
        <a:bodyPr/>
        <a:lstStyle/>
        <a:p>
          <a:endParaRPr lang="ru-RU"/>
        </a:p>
      </dgm:t>
    </dgm:pt>
    <dgm:pt modelId="{D0F0ECE9-2DFA-474F-8A6D-19A1E624D5B9}" type="sibTrans" cxnId="{B21C8B44-A451-4BB2-B1C3-00D08DD05FA7}">
      <dgm:prSet/>
      <dgm:spPr/>
      <dgm:t>
        <a:bodyPr/>
        <a:lstStyle/>
        <a:p>
          <a:endParaRPr lang="ru-RU"/>
        </a:p>
      </dgm:t>
    </dgm:pt>
    <dgm:pt modelId="{DA5FB6BC-2AF7-49AB-A088-03B11D4EE87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Подсистема построения нерегламентированной отчетности (таблицы, диаграммы, карты)</a:t>
          </a:r>
          <a:endParaRPr lang="ru-RU" dirty="0">
            <a:solidFill>
              <a:schemeClr val="tx1"/>
            </a:solidFill>
          </a:endParaRPr>
        </a:p>
      </dgm:t>
    </dgm:pt>
    <dgm:pt modelId="{FB43D369-F9E5-4DD8-9F8B-114594422A26}" type="parTrans" cxnId="{C6847237-E7C0-4C18-8AB6-2BEFBC62B007}">
      <dgm:prSet/>
      <dgm:spPr/>
      <dgm:t>
        <a:bodyPr/>
        <a:lstStyle/>
        <a:p>
          <a:endParaRPr lang="ru-RU"/>
        </a:p>
      </dgm:t>
    </dgm:pt>
    <dgm:pt modelId="{0B060D0F-041F-4C85-833D-2C400E05CED7}" type="sibTrans" cxnId="{C6847237-E7C0-4C18-8AB6-2BEFBC62B007}">
      <dgm:prSet/>
      <dgm:spPr/>
      <dgm:t>
        <a:bodyPr/>
        <a:lstStyle/>
        <a:p>
          <a:endParaRPr lang="ru-RU"/>
        </a:p>
      </dgm:t>
    </dgm:pt>
    <dgm:pt modelId="{04D83224-025D-49F4-AA1D-B0FD6A3803FB}">
      <dgm:prSet phldrT="[Текст]"/>
      <dgm:spPr/>
      <dgm:t>
        <a:bodyPr/>
        <a:lstStyle/>
        <a:p>
          <a:r>
            <a:rPr lang="ru-RU" dirty="0" smtClean="0"/>
            <a:t>Подсистема построения регламентированной отчетности (для ПК, смартфонов, </a:t>
          </a:r>
          <a:r>
            <a:rPr lang="en-US" dirty="0" err="1" smtClean="0"/>
            <a:t>iPad</a:t>
          </a:r>
          <a:r>
            <a:rPr lang="ru-RU" dirty="0" smtClean="0"/>
            <a:t>)</a:t>
          </a:r>
          <a:endParaRPr lang="ru-RU" dirty="0"/>
        </a:p>
      </dgm:t>
    </dgm:pt>
    <dgm:pt modelId="{61381D4F-0BFF-46FD-837D-ACE4CD12154A}" type="parTrans" cxnId="{D6ACC38B-C539-4581-B4F4-5F0F89554265}">
      <dgm:prSet/>
      <dgm:spPr/>
      <dgm:t>
        <a:bodyPr/>
        <a:lstStyle/>
        <a:p>
          <a:endParaRPr lang="ru-RU"/>
        </a:p>
      </dgm:t>
    </dgm:pt>
    <dgm:pt modelId="{20D6C564-8D53-4AD0-84A1-40E450324D7A}" type="sibTrans" cxnId="{D6ACC38B-C539-4581-B4F4-5F0F89554265}">
      <dgm:prSet/>
      <dgm:spPr/>
      <dgm:t>
        <a:bodyPr/>
        <a:lstStyle/>
        <a:p>
          <a:endParaRPr lang="ru-RU"/>
        </a:p>
      </dgm:t>
    </dgm:pt>
    <dgm:pt modelId="{324E9D25-A569-4FA0-95FF-E0BAE7CC8339}" type="pres">
      <dgm:prSet presAssocID="{8BF6A89D-F868-4802-B981-B4D7F7286CE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1A84302-5ECB-4812-8979-94F482F5B319}" type="pres">
      <dgm:prSet presAssocID="{8BF6A89D-F868-4802-B981-B4D7F7286CE9}" presName="matrix" presStyleCnt="0"/>
      <dgm:spPr/>
    </dgm:pt>
    <dgm:pt modelId="{3E12A398-FD52-443F-8804-DE60240FEAAE}" type="pres">
      <dgm:prSet presAssocID="{8BF6A89D-F868-4802-B981-B4D7F7286CE9}" presName="tile1" presStyleLbl="node1" presStyleIdx="0" presStyleCnt="4"/>
      <dgm:spPr/>
      <dgm:t>
        <a:bodyPr/>
        <a:lstStyle/>
        <a:p>
          <a:endParaRPr lang="ru-RU"/>
        </a:p>
      </dgm:t>
    </dgm:pt>
    <dgm:pt modelId="{3FD3021D-8784-4624-8B83-2ED02CB93198}" type="pres">
      <dgm:prSet presAssocID="{8BF6A89D-F868-4802-B981-B4D7F7286CE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B8A35-81C0-4672-B7A7-4DAAB64B5DD0}" type="pres">
      <dgm:prSet presAssocID="{8BF6A89D-F868-4802-B981-B4D7F7286CE9}" presName="tile2" presStyleLbl="node1" presStyleIdx="1" presStyleCnt="4"/>
      <dgm:spPr/>
      <dgm:t>
        <a:bodyPr/>
        <a:lstStyle/>
        <a:p>
          <a:endParaRPr lang="ru-RU"/>
        </a:p>
      </dgm:t>
    </dgm:pt>
    <dgm:pt modelId="{800DFE01-EA75-4832-A77A-3BFAE88AF762}" type="pres">
      <dgm:prSet presAssocID="{8BF6A89D-F868-4802-B981-B4D7F7286CE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3ED8B-0163-48BA-8E1C-A15C349CBAC4}" type="pres">
      <dgm:prSet presAssocID="{8BF6A89D-F868-4802-B981-B4D7F7286CE9}" presName="tile3" presStyleLbl="node1" presStyleIdx="2" presStyleCnt="4"/>
      <dgm:spPr/>
      <dgm:t>
        <a:bodyPr/>
        <a:lstStyle/>
        <a:p>
          <a:endParaRPr lang="ru-RU"/>
        </a:p>
      </dgm:t>
    </dgm:pt>
    <dgm:pt modelId="{DB3EB9EE-A645-40FD-A5D6-5B2AD483D2F4}" type="pres">
      <dgm:prSet presAssocID="{8BF6A89D-F868-4802-B981-B4D7F7286CE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5E272-4D00-4A39-8E83-00056AE04662}" type="pres">
      <dgm:prSet presAssocID="{8BF6A89D-F868-4802-B981-B4D7F7286CE9}" presName="tile4" presStyleLbl="node1" presStyleIdx="3" presStyleCnt="4"/>
      <dgm:spPr/>
      <dgm:t>
        <a:bodyPr/>
        <a:lstStyle/>
        <a:p>
          <a:endParaRPr lang="ru-RU"/>
        </a:p>
      </dgm:t>
    </dgm:pt>
    <dgm:pt modelId="{100579B5-4475-4C3D-8425-C62414B76FA1}" type="pres">
      <dgm:prSet presAssocID="{8BF6A89D-F868-4802-B981-B4D7F7286CE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E9C76-489D-4A9D-AB5C-C8BF5FE0D710}" type="pres">
      <dgm:prSet presAssocID="{8BF6A89D-F868-4802-B981-B4D7F7286CE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B21C8B44-A451-4BB2-B1C3-00D08DD05FA7}" srcId="{4EAA857F-F70A-483E-939B-DDB96EC19FDC}" destId="{210A3E35-85DD-445A-84D3-8BD876DEC8C9}" srcOrd="1" destOrd="0" parTransId="{B4EFF290-04F1-4B32-8554-35135F9B03EC}" sibTransId="{D0F0ECE9-2DFA-474F-8A6D-19A1E624D5B9}"/>
    <dgm:cxn modelId="{D6ACC38B-C539-4581-B4F4-5F0F89554265}" srcId="{4EAA857F-F70A-483E-939B-DDB96EC19FDC}" destId="{04D83224-025D-49F4-AA1D-B0FD6A3803FB}" srcOrd="3" destOrd="0" parTransId="{61381D4F-0BFF-46FD-837D-ACE4CD12154A}" sibTransId="{20D6C564-8D53-4AD0-84A1-40E450324D7A}"/>
    <dgm:cxn modelId="{B4C6A204-490A-445D-AB33-6364B9C32EBE}" type="presOf" srcId="{490E1631-785A-4C74-8D9B-147D247BC7AF}" destId="{3FD3021D-8784-4624-8B83-2ED02CB93198}" srcOrd="1" destOrd="0" presId="urn:microsoft.com/office/officeart/2005/8/layout/matrix1"/>
    <dgm:cxn modelId="{6EEA89C5-873F-480A-92BC-74CD8C5E1D7A}" type="presOf" srcId="{490E1631-785A-4C74-8D9B-147D247BC7AF}" destId="{3E12A398-FD52-443F-8804-DE60240FEAAE}" srcOrd="0" destOrd="0" presId="urn:microsoft.com/office/officeart/2005/8/layout/matrix1"/>
    <dgm:cxn modelId="{670A4E5F-B7BA-41DE-AE4C-FFFC04A6763D}" type="presOf" srcId="{DA5FB6BC-2AF7-49AB-A088-03B11D4EE87D}" destId="{DB3EB9EE-A645-40FD-A5D6-5B2AD483D2F4}" srcOrd="1" destOrd="0" presId="urn:microsoft.com/office/officeart/2005/8/layout/matrix1"/>
    <dgm:cxn modelId="{7AD26063-414D-4150-B0EA-2DFDF9F00D3E}" type="presOf" srcId="{DA5FB6BC-2AF7-49AB-A088-03B11D4EE87D}" destId="{EA93ED8B-0163-48BA-8E1C-A15C349CBAC4}" srcOrd="0" destOrd="0" presId="urn:microsoft.com/office/officeart/2005/8/layout/matrix1"/>
    <dgm:cxn modelId="{020EE4B1-E44D-4B04-82C3-546E11F86DEC}" srcId="{8BF6A89D-F868-4802-B981-B4D7F7286CE9}" destId="{4EAA857F-F70A-483E-939B-DDB96EC19FDC}" srcOrd="0" destOrd="0" parTransId="{4E244B53-6A06-41FA-96CB-92C2EF0F2C28}" sibTransId="{D435EA5D-7489-4C55-814B-15111AB2DD78}"/>
    <dgm:cxn modelId="{C6847237-E7C0-4C18-8AB6-2BEFBC62B007}" srcId="{4EAA857F-F70A-483E-939B-DDB96EC19FDC}" destId="{DA5FB6BC-2AF7-49AB-A088-03B11D4EE87D}" srcOrd="2" destOrd="0" parTransId="{FB43D369-F9E5-4DD8-9F8B-114594422A26}" sibTransId="{0B060D0F-041F-4C85-833D-2C400E05CED7}"/>
    <dgm:cxn modelId="{0481FE04-1882-4D07-9344-3053BC8B63D5}" type="presOf" srcId="{04D83224-025D-49F4-AA1D-B0FD6A3803FB}" destId="{100579B5-4475-4C3D-8425-C62414B76FA1}" srcOrd="1" destOrd="0" presId="urn:microsoft.com/office/officeart/2005/8/layout/matrix1"/>
    <dgm:cxn modelId="{0C970582-19A7-43CC-9CB5-08D7FFC2D116}" type="presOf" srcId="{8BF6A89D-F868-4802-B981-B4D7F7286CE9}" destId="{324E9D25-A569-4FA0-95FF-E0BAE7CC8339}" srcOrd="0" destOrd="0" presId="urn:microsoft.com/office/officeart/2005/8/layout/matrix1"/>
    <dgm:cxn modelId="{37A4CE16-D685-4D5F-B620-F933E5F06508}" type="presOf" srcId="{4EAA857F-F70A-483E-939B-DDB96EC19FDC}" destId="{609E9C76-489D-4A9D-AB5C-C8BF5FE0D710}" srcOrd="0" destOrd="0" presId="urn:microsoft.com/office/officeart/2005/8/layout/matrix1"/>
    <dgm:cxn modelId="{E9877A7B-6FA6-4A93-A2AF-832D8B19F23A}" type="presOf" srcId="{210A3E35-85DD-445A-84D3-8BD876DEC8C9}" destId="{800DFE01-EA75-4832-A77A-3BFAE88AF762}" srcOrd="1" destOrd="0" presId="urn:microsoft.com/office/officeart/2005/8/layout/matrix1"/>
    <dgm:cxn modelId="{E84D7EB3-3049-4298-BC0B-65B84392F4F6}" srcId="{4EAA857F-F70A-483E-939B-DDB96EC19FDC}" destId="{490E1631-785A-4C74-8D9B-147D247BC7AF}" srcOrd="0" destOrd="0" parTransId="{C0C321CB-BB4D-4B77-973E-A679A5A1DCC9}" sibTransId="{939034D7-8EB0-4BC1-A440-EAECD150889C}"/>
    <dgm:cxn modelId="{11543292-7E24-48E4-A240-8B2C4B9EDC02}" type="presOf" srcId="{210A3E35-85DD-445A-84D3-8BD876DEC8C9}" destId="{35BB8A35-81C0-4672-B7A7-4DAAB64B5DD0}" srcOrd="0" destOrd="0" presId="urn:microsoft.com/office/officeart/2005/8/layout/matrix1"/>
    <dgm:cxn modelId="{D1308450-A429-462E-9436-7DA5FBEB7AC8}" type="presOf" srcId="{04D83224-025D-49F4-AA1D-B0FD6A3803FB}" destId="{32B5E272-4D00-4A39-8E83-00056AE04662}" srcOrd="0" destOrd="0" presId="urn:microsoft.com/office/officeart/2005/8/layout/matrix1"/>
    <dgm:cxn modelId="{8815948B-9A1D-4D8B-AF62-8758905DE3F3}" type="presParOf" srcId="{324E9D25-A569-4FA0-95FF-E0BAE7CC8339}" destId="{81A84302-5ECB-4812-8979-94F482F5B319}" srcOrd="0" destOrd="0" presId="urn:microsoft.com/office/officeart/2005/8/layout/matrix1"/>
    <dgm:cxn modelId="{4C032F85-5639-4BC5-9DDB-4C59062D7228}" type="presParOf" srcId="{81A84302-5ECB-4812-8979-94F482F5B319}" destId="{3E12A398-FD52-443F-8804-DE60240FEAAE}" srcOrd="0" destOrd="0" presId="urn:microsoft.com/office/officeart/2005/8/layout/matrix1"/>
    <dgm:cxn modelId="{916D47FE-C58F-42BE-9231-44962ABDFCCC}" type="presParOf" srcId="{81A84302-5ECB-4812-8979-94F482F5B319}" destId="{3FD3021D-8784-4624-8B83-2ED02CB93198}" srcOrd="1" destOrd="0" presId="urn:microsoft.com/office/officeart/2005/8/layout/matrix1"/>
    <dgm:cxn modelId="{6AE4518B-FE4E-4469-8207-B0A579A32BC2}" type="presParOf" srcId="{81A84302-5ECB-4812-8979-94F482F5B319}" destId="{35BB8A35-81C0-4672-B7A7-4DAAB64B5DD0}" srcOrd="2" destOrd="0" presId="urn:microsoft.com/office/officeart/2005/8/layout/matrix1"/>
    <dgm:cxn modelId="{C089E186-6D98-48F3-A2D5-272BE10F66F1}" type="presParOf" srcId="{81A84302-5ECB-4812-8979-94F482F5B319}" destId="{800DFE01-EA75-4832-A77A-3BFAE88AF762}" srcOrd="3" destOrd="0" presId="urn:microsoft.com/office/officeart/2005/8/layout/matrix1"/>
    <dgm:cxn modelId="{1BE0D9D9-3254-459E-A79C-CB5CB0D17707}" type="presParOf" srcId="{81A84302-5ECB-4812-8979-94F482F5B319}" destId="{EA93ED8B-0163-48BA-8E1C-A15C349CBAC4}" srcOrd="4" destOrd="0" presId="urn:microsoft.com/office/officeart/2005/8/layout/matrix1"/>
    <dgm:cxn modelId="{420860E1-F6D5-4B0E-94B3-C00E9B9F21D9}" type="presParOf" srcId="{81A84302-5ECB-4812-8979-94F482F5B319}" destId="{DB3EB9EE-A645-40FD-A5D6-5B2AD483D2F4}" srcOrd="5" destOrd="0" presId="urn:microsoft.com/office/officeart/2005/8/layout/matrix1"/>
    <dgm:cxn modelId="{43431F87-735A-4E6E-8984-BDDCADFD3032}" type="presParOf" srcId="{81A84302-5ECB-4812-8979-94F482F5B319}" destId="{32B5E272-4D00-4A39-8E83-00056AE04662}" srcOrd="6" destOrd="0" presId="urn:microsoft.com/office/officeart/2005/8/layout/matrix1"/>
    <dgm:cxn modelId="{51F88ABD-4A71-41FF-8BFF-35B8E2F0F253}" type="presParOf" srcId="{81A84302-5ECB-4812-8979-94F482F5B319}" destId="{100579B5-4475-4C3D-8425-C62414B76FA1}" srcOrd="7" destOrd="0" presId="urn:microsoft.com/office/officeart/2005/8/layout/matrix1"/>
    <dgm:cxn modelId="{43463CCF-6C83-4A5D-B0B6-2E62F3E5C91A}" type="presParOf" srcId="{324E9D25-A569-4FA0-95FF-E0BAE7CC8339}" destId="{609E9C76-489D-4A9D-AB5C-C8BF5FE0D710}" srcOrd="1" destOrd="0" presId="urn:microsoft.com/office/officeart/2005/8/layout/matrix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2BC669-EDB9-41E8-AC92-187380FE113E}" type="doc">
      <dgm:prSet loTypeId="urn:microsoft.com/office/officeart/2005/8/layout/radial4" loCatId="relationship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3AA796E9-49B4-49FD-9E43-674705FBB46D}">
      <dgm:prSet phldrT="[Текст]" custT="1"/>
      <dgm:spPr>
        <a:solidFill>
          <a:srgbClr val="A50021"/>
        </a:solidFill>
        <a:ln w="38100">
          <a:solidFill>
            <a:schemeClr val="bg1">
              <a:lumMod val="65000"/>
            </a:schemeClr>
          </a:solidFill>
        </a:ln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400" b="1" dirty="0" smtClean="0"/>
            <a:t>Хранилище данных</a:t>
          </a:r>
          <a:endParaRPr lang="ru-RU" sz="2400" b="1" dirty="0"/>
        </a:p>
      </dgm:t>
    </dgm:pt>
    <dgm:pt modelId="{520411B2-F14E-4BC8-B119-44FD13837108}" type="parTrans" cxnId="{FA3035E9-BCF4-4D67-A038-57DE03097E0A}">
      <dgm:prSet/>
      <dgm:spPr/>
      <dgm:t>
        <a:bodyPr/>
        <a:lstStyle/>
        <a:p>
          <a:endParaRPr lang="ru-RU"/>
        </a:p>
      </dgm:t>
    </dgm:pt>
    <dgm:pt modelId="{3839ED2A-FD4E-4C27-AB23-A5C8F8AB6967}" type="sibTrans" cxnId="{FA3035E9-BCF4-4D67-A038-57DE03097E0A}">
      <dgm:prSet/>
      <dgm:spPr/>
      <dgm:t>
        <a:bodyPr/>
        <a:lstStyle/>
        <a:p>
          <a:endParaRPr lang="ru-RU"/>
        </a:p>
      </dgm:t>
    </dgm:pt>
    <dgm:pt modelId="{D6D08A2F-4D8E-4F8C-984B-A510ABA02DBD}">
      <dgm:prSet phldrT="[Текст]"/>
      <dgm:spPr/>
      <dgm:t>
        <a:bodyPr/>
        <a:lstStyle/>
        <a:p>
          <a:r>
            <a:rPr lang="ru-RU" dirty="0" smtClean="0"/>
            <a:t>Федеральный раздел данных</a:t>
          </a:r>
          <a:endParaRPr lang="ru-RU" dirty="0"/>
        </a:p>
      </dgm:t>
    </dgm:pt>
    <dgm:pt modelId="{4176A002-3DE9-45E0-909E-8CF54A70398E}" type="parTrans" cxnId="{8DCD58CE-58F8-4F2B-A222-AF48AE81BEB6}">
      <dgm:prSet/>
      <dgm:spPr/>
      <dgm:t>
        <a:bodyPr/>
        <a:lstStyle/>
        <a:p>
          <a:endParaRPr lang="ru-RU"/>
        </a:p>
      </dgm:t>
    </dgm:pt>
    <dgm:pt modelId="{EE64A235-0A00-4E2E-8B5C-662BDB0EC20B}" type="sibTrans" cxnId="{8DCD58CE-58F8-4F2B-A222-AF48AE81BEB6}">
      <dgm:prSet/>
      <dgm:spPr/>
      <dgm:t>
        <a:bodyPr/>
        <a:lstStyle/>
        <a:p>
          <a:endParaRPr lang="ru-RU"/>
        </a:p>
      </dgm:t>
    </dgm:pt>
    <dgm:pt modelId="{5373CB82-ED97-4A24-A02B-AFBE0DF2C109}">
      <dgm:prSet phldrT="[Текст]" custT="1"/>
      <dgm:spPr/>
      <dgm:t>
        <a:bodyPr/>
        <a:lstStyle/>
        <a:p>
          <a:r>
            <a:rPr lang="ru-RU" sz="1800" dirty="0" smtClean="0"/>
            <a:t>Статистический раздел данных</a:t>
          </a:r>
          <a:endParaRPr lang="ru-RU" sz="1800" dirty="0"/>
        </a:p>
      </dgm:t>
    </dgm:pt>
    <dgm:pt modelId="{F8EF6FBD-89B3-4112-A2C7-624DE93089FF}" type="parTrans" cxnId="{3CFF19BF-EEC3-40E9-86DA-E301DB7F4072}">
      <dgm:prSet/>
      <dgm:spPr/>
      <dgm:t>
        <a:bodyPr/>
        <a:lstStyle/>
        <a:p>
          <a:endParaRPr lang="ru-RU"/>
        </a:p>
      </dgm:t>
    </dgm:pt>
    <dgm:pt modelId="{BA5B994C-DE0B-4CBC-9F27-3EA17F2041A7}" type="sibTrans" cxnId="{3CFF19BF-EEC3-40E9-86DA-E301DB7F4072}">
      <dgm:prSet/>
      <dgm:spPr/>
      <dgm:t>
        <a:bodyPr/>
        <a:lstStyle/>
        <a:p>
          <a:endParaRPr lang="ru-RU"/>
        </a:p>
      </dgm:t>
    </dgm:pt>
    <dgm:pt modelId="{EBE48D23-E4CF-412E-899A-E873ADC36134}">
      <dgm:prSet phldrT="[Текст]" custT="1"/>
      <dgm:spPr/>
      <dgm:t>
        <a:bodyPr/>
        <a:lstStyle/>
        <a:p>
          <a:r>
            <a:rPr lang="ru-RU" sz="1800" dirty="0" smtClean="0"/>
            <a:t>Региональный раздел данных</a:t>
          </a:r>
          <a:endParaRPr lang="ru-RU" sz="1800" dirty="0"/>
        </a:p>
      </dgm:t>
    </dgm:pt>
    <dgm:pt modelId="{E6C3CB94-0BCA-44A7-8A93-D0C8BA51232B}" type="parTrans" cxnId="{9C6BF7F8-B53E-4A01-8FC9-743002EC0CE7}">
      <dgm:prSet/>
      <dgm:spPr/>
      <dgm:t>
        <a:bodyPr/>
        <a:lstStyle/>
        <a:p>
          <a:endParaRPr lang="ru-RU"/>
        </a:p>
      </dgm:t>
    </dgm:pt>
    <dgm:pt modelId="{BA2923C9-E063-422E-BE0F-D5B31E7304FA}" type="sibTrans" cxnId="{9C6BF7F8-B53E-4A01-8FC9-743002EC0CE7}">
      <dgm:prSet/>
      <dgm:spPr/>
      <dgm:t>
        <a:bodyPr/>
        <a:lstStyle/>
        <a:p>
          <a:endParaRPr lang="ru-RU"/>
        </a:p>
      </dgm:t>
    </dgm:pt>
    <dgm:pt modelId="{5789CC82-5DBB-4322-A599-DC378E92050D}">
      <dgm:prSet custT="1"/>
      <dgm:spPr/>
      <dgm:t>
        <a:bodyPr/>
        <a:lstStyle/>
        <a:p>
          <a:r>
            <a:rPr lang="ru-RU" sz="1800" dirty="0" smtClean="0"/>
            <a:t>Расчетные данные</a:t>
          </a:r>
          <a:endParaRPr lang="ru-RU" sz="1800" dirty="0"/>
        </a:p>
      </dgm:t>
    </dgm:pt>
    <dgm:pt modelId="{EC5FC999-A03C-4DB0-90ED-C955E6993D08}" type="parTrans" cxnId="{EF5F93B7-7AED-4A26-B9F1-E763A3306B6E}">
      <dgm:prSet/>
      <dgm:spPr/>
      <dgm:t>
        <a:bodyPr/>
        <a:lstStyle/>
        <a:p>
          <a:endParaRPr lang="ru-RU"/>
        </a:p>
      </dgm:t>
    </dgm:pt>
    <dgm:pt modelId="{0B5A2E4A-B78A-477B-9449-45A9F4C22844}" type="sibTrans" cxnId="{EF5F93B7-7AED-4A26-B9F1-E763A3306B6E}">
      <dgm:prSet/>
      <dgm:spPr/>
      <dgm:t>
        <a:bodyPr/>
        <a:lstStyle/>
        <a:p>
          <a:endParaRPr lang="ru-RU"/>
        </a:p>
      </dgm:t>
    </dgm:pt>
    <dgm:pt modelId="{C9017465-A85F-4A63-BDD8-AD99F2106556}">
      <dgm:prSet custT="1"/>
      <dgm:spPr/>
      <dgm:t>
        <a:bodyPr/>
        <a:lstStyle/>
        <a:p>
          <a:r>
            <a:rPr lang="ru-RU" sz="1800" dirty="0" smtClean="0"/>
            <a:t>Муниципальный раздел данных</a:t>
          </a:r>
          <a:endParaRPr lang="ru-RU" sz="1800" dirty="0"/>
        </a:p>
      </dgm:t>
    </dgm:pt>
    <dgm:pt modelId="{CBDE4116-2E53-4672-91C1-4337B2EAE58E}" type="parTrans" cxnId="{DFA00CEC-4941-452F-BA4B-35853C148727}">
      <dgm:prSet/>
      <dgm:spPr/>
      <dgm:t>
        <a:bodyPr/>
        <a:lstStyle/>
        <a:p>
          <a:endParaRPr lang="ru-RU"/>
        </a:p>
      </dgm:t>
    </dgm:pt>
    <dgm:pt modelId="{1EB24532-2072-4111-AAF3-F168F56F982A}" type="sibTrans" cxnId="{DFA00CEC-4941-452F-BA4B-35853C148727}">
      <dgm:prSet/>
      <dgm:spPr/>
      <dgm:t>
        <a:bodyPr/>
        <a:lstStyle/>
        <a:p>
          <a:endParaRPr lang="ru-RU"/>
        </a:p>
      </dgm:t>
    </dgm:pt>
    <dgm:pt modelId="{CB70C1B1-4096-41A9-9406-472F3FF0610F}" type="pres">
      <dgm:prSet presAssocID="{832BC669-EDB9-41E8-AC92-187380FE113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2A6278-F3D5-4F26-A557-AA2FECC64E99}" type="pres">
      <dgm:prSet presAssocID="{3AA796E9-49B4-49FD-9E43-674705FBB46D}" presName="centerShape" presStyleLbl="node0" presStyleIdx="0" presStyleCnt="1" custScaleX="108924"/>
      <dgm:spPr>
        <a:prstGeom prst="flowChartMagneticDisk">
          <a:avLst/>
        </a:prstGeom>
      </dgm:spPr>
      <dgm:t>
        <a:bodyPr/>
        <a:lstStyle/>
        <a:p>
          <a:endParaRPr lang="ru-RU"/>
        </a:p>
      </dgm:t>
    </dgm:pt>
    <dgm:pt modelId="{5F02DB35-3F86-46B5-A216-A6E993DBF0E7}" type="pres">
      <dgm:prSet presAssocID="{4176A002-3DE9-45E0-909E-8CF54A70398E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061659C2-B485-4CF8-BC55-536F936601FA}" type="pres">
      <dgm:prSet presAssocID="{D6D08A2F-4D8E-4F8C-984B-A510ABA02DB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AD2C0-0DAC-4AB5-89A9-82FEF6C881B1}" type="pres">
      <dgm:prSet presAssocID="{F8EF6FBD-89B3-4112-A2C7-624DE93089FF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30C5F715-3702-4199-8C8D-A1633CE674F3}" type="pres">
      <dgm:prSet presAssocID="{5373CB82-ED97-4A24-A02B-AFBE0DF2C109}" presName="node" presStyleLbl="node1" presStyleIdx="1" presStyleCnt="5" custScaleX="114839" custRadScaleRad="107076" custRadScaleInc="-10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31CF1-B319-4360-9E42-B57368C039C5}" type="pres">
      <dgm:prSet presAssocID="{E6C3CB94-0BCA-44A7-8A93-D0C8BA51232B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9FC2A237-48D7-4E27-BE22-3F8BA37C7020}" type="pres">
      <dgm:prSet presAssocID="{EBE48D23-E4CF-412E-899A-E873ADC36134}" presName="node" presStyleLbl="node1" presStyleIdx="2" presStyleCnt="5" custScaleX="113158" custRadScaleRad="100030" custRadScaleInc="3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C636A-3998-4CA3-BE6C-E5AD7E2BCDF5}" type="pres">
      <dgm:prSet presAssocID="{CBDE4116-2E53-4672-91C1-4337B2EAE58E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E084EFBD-3EDC-42E8-B990-6A542BB9A789}" type="pres">
      <dgm:prSet presAssocID="{C9017465-A85F-4A63-BDD8-AD99F2106556}" presName="node" presStyleLbl="node1" presStyleIdx="3" presStyleCnt="5" custScaleX="120832" custRadScaleRad="107805" custRadScaleInc="11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41747-693E-4543-ABEF-F34172E2D9AC}" type="pres">
      <dgm:prSet presAssocID="{EC5FC999-A03C-4DB0-90ED-C955E6993D08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69741DEB-C5CB-4CEA-85E2-0EE38988A763}" type="pres">
      <dgm:prSet presAssocID="{5789CC82-5DBB-4322-A599-DC378E92050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43BCA9-AB76-4080-80B2-EB50EB81AEEE}" type="presOf" srcId="{F8EF6FBD-89B3-4112-A2C7-624DE93089FF}" destId="{671AD2C0-0DAC-4AB5-89A9-82FEF6C881B1}" srcOrd="0" destOrd="0" presId="urn:microsoft.com/office/officeart/2005/8/layout/radial4"/>
    <dgm:cxn modelId="{3CFF19BF-EEC3-40E9-86DA-E301DB7F4072}" srcId="{3AA796E9-49B4-49FD-9E43-674705FBB46D}" destId="{5373CB82-ED97-4A24-A02B-AFBE0DF2C109}" srcOrd="1" destOrd="0" parTransId="{F8EF6FBD-89B3-4112-A2C7-624DE93089FF}" sibTransId="{BA5B994C-DE0B-4CBC-9F27-3EA17F2041A7}"/>
    <dgm:cxn modelId="{9C6BF7F8-B53E-4A01-8FC9-743002EC0CE7}" srcId="{3AA796E9-49B4-49FD-9E43-674705FBB46D}" destId="{EBE48D23-E4CF-412E-899A-E873ADC36134}" srcOrd="2" destOrd="0" parTransId="{E6C3CB94-0BCA-44A7-8A93-D0C8BA51232B}" sibTransId="{BA2923C9-E063-422E-BE0F-D5B31E7304FA}"/>
    <dgm:cxn modelId="{FA3035E9-BCF4-4D67-A038-57DE03097E0A}" srcId="{832BC669-EDB9-41E8-AC92-187380FE113E}" destId="{3AA796E9-49B4-49FD-9E43-674705FBB46D}" srcOrd="0" destOrd="0" parTransId="{520411B2-F14E-4BC8-B119-44FD13837108}" sibTransId="{3839ED2A-FD4E-4C27-AB23-A5C8F8AB6967}"/>
    <dgm:cxn modelId="{21BB814B-6A69-4878-BD41-896CB531546F}" type="presOf" srcId="{EBE48D23-E4CF-412E-899A-E873ADC36134}" destId="{9FC2A237-48D7-4E27-BE22-3F8BA37C7020}" srcOrd="0" destOrd="0" presId="urn:microsoft.com/office/officeart/2005/8/layout/radial4"/>
    <dgm:cxn modelId="{EF5F93B7-7AED-4A26-B9F1-E763A3306B6E}" srcId="{3AA796E9-49B4-49FD-9E43-674705FBB46D}" destId="{5789CC82-5DBB-4322-A599-DC378E92050D}" srcOrd="4" destOrd="0" parTransId="{EC5FC999-A03C-4DB0-90ED-C955E6993D08}" sibTransId="{0B5A2E4A-B78A-477B-9449-45A9F4C22844}"/>
    <dgm:cxn modelId="{3D348869-410B-4D45-8843-99DBD074DEA3}" type="presOf" srcId="{4176A002-3DE9-45E0-909E-8CF54A70398E}" destId="{5F02DB35-3F86-46B5-A216-A6E993DBF0E7}" srcOrd="0" destOrd="0" presId="urn:microsoft.com/office/officeart/2005/8/layout/radial4"/>
    <dgm:cxn modelId="{C28C2D5D-9161-460D-9372-FEC0564F078D}" type="presOf" srcId="{CBDE4116-2E53-4672-91C1-4337B2EAE58E}" destId="{352C636A-3998-4CA3-BE6C-E5AD7E2BCDF5}" srcOrd="0" destOrd="0" presId="urn:microsoft.com/office/officeart/2005/8/layout/radial4"/>
    <dgm:cxn modelId="{8DCD58CE-58F8-4F2B-A222-AF48AE81BEB6}" srcId="{3AA796E9-49B4-49FD-9E43-674705FBB46D}" destId="{D6D08A2F-4D8E-4F8C-984B-A510ABA02DBD}" srcOrd="0" destOrd="0" parTransId="{4176A002-3DE9-45E0-909E-8CF54A70398E}" sibTransId="{EE64A235-0A00-4E2E-8B5C-662BDB0EC20B}"/>
    <dgm:cxn modelId="{1D25813E-C1D3-44F9-8254-91E463196BD6}" type="presOf" srcId="{EC5FC999-A03C-4DB0-90ED-C955E6993D08}" destId="{16A41747-693E-4543-ABEF-F34172E2D9AC}" srcOrd="0" destOrd="0" presId="urn:microsoft.com/office/officeart/2005/8/layout/radial4"/>
    <dgm:cxn modelId="{3C2B15D2-DCF3-46F1-96ED-89B45CB9CE4F}" type="presOf" srcId="{D6D08A2F-4D8E-4F8C-984B-A510ABA02DBD}" destId="{061659C2-B485-4CF8-BC55-536F936601FA}" srcOrd="0" destOrd="0" presId="urn:microsoft.com/office/officeart/2005/8/layout/radial4"/>
    <dgm:cxn modelId="{C0651772-4EBF-420D-9836-98B763CDE756}" type="presOf" srcId="{5373CB82-ED97-4A24-A02B-AFBE0DF2C109}" destId="{30C5F715-3702-4199-8C8D-A1633CE674F3}" srcOrd="0" destOrd="0" presId="urn:microsoft.com/office/officeart/2005/8/layout/radial4"/>
    <dgm:cxn modelId="{8AAB2E92-0457-452E-B295-F79819A750F0}" type="presOf" srcId="{3AA796E9-49B4-49FD-9E43-674705FBB46D}" destId="{5B2A6278-F3D5-4F26-A557-AA2FECC64E99}" srcOrd="0" destOrd="0" presId="urn:microsoft.com/office/officeart/2005/8/layout/radial4"/>
    <dgm:cxn modelId="{1079CBC7-BDB1-4E9D-B079-7D377338C8C6}" type="presOf" srcId="{C9017465-A85F-4A63-BDD8-AD99F2106556}" destId="{E084EFBD-3EDC-42E8-B990-6A542BB9A789}" srcOrd="0" destOrd="0" presId="urn:microsoft.com/office/officeart/2005/8/layout/radial4"/>
    <dgm:cxn modelId="{CA4FCE52-55EE-4AE5-9AB2-9D164EBFD2FC}" type="presOf" srcId="{E6C3CB94-0BCA-44A7-8A93-D0C8BA51232B}" destId="{B0B31CF1-B319-4360-9E42-B57368C039C5}" srcOrd="0" destOrd="0" presId="urn:microsoft.com/office/officeart/2005/8/layout/radial4"/>
    <dgm:cxn modelId="{F8ECA1FC-98C4-4C24-A6B1-22518CCC781B}" type="presOf" srcId="{5789CC82-5DBB-4322-A599-DC378E92050D}" destId="{69741DEB-C5CB-4CEA-85E2-0EE38988A763}" srcOrd="0" destOrd="0" presId="urn:microsoft.com/office/officeart/2005/8/layout/radial4"/>
    <dgm:cxn modelId="{2DA69AC5-2D36-4CCB-9A16-63C3241DC0D6}" type="presOf" srcId="{832BC669-EDB9-41E8-AC92-187380FE113E}" destId="{CB70C1B1-4096-41A9-9406-472F3FF0610F}" srcOrd="0" destOrd="0" presId="urn:microsoft.com/office/officeart/2005/8/layout/radial4"/>
    <dgm:cxn modelId="{DFA00CEC-4941-452F-BA4B-35853C148727}" srcId="{3AA796E9-49B4-49FD-9E43-674705FBB46D}" destId="{C9017465-A85F-4A63-BDD8-AD99F2106556}" srcOrd="3" destOrd="0" parTransId="{CBDE4116-2E53-4672-91C1-4337B2EAE58E}" sibTransId="{1EB24532-2072-4111-AAF3-F168F56F982A}"/>
    <dgm:cxn modelId="{04AB82F5-904B-49B3-9740-FA99D5BDECEF}" type="presParOf" srcId="{CB70C1B1-4096-41A9-9406-472F3FF0610F}" destId="{5B2A6278-F3D5-4F26-A557-AA2FECC64E99}" srcOrd="0" destOrd="0" presId="urn:microsoft.com/office/officeart/2005/8/layout/radial4"/>
    <dgm:cxn modelId="{0D2A6586-9CD2-4517-AE01-17F0DAD76786}" type="presParOf" srcId="{CB70C1B1-4096-41A9-9406-472F3FF0610F}" destId="{5F02DB35-3F86-46B5-A216-A6E993DBF0E7}" srcOrd="1" destOrd="0" presId="urn:microsoft.com/office/officeart/2005/8/layout/radial4"/>
    <dgm:cxn modelId="{0A2CC68A-E7B8-4546-8A33-062DD3683A69}" type="presParOf" srcId="{CB70C1B1-4096-41A9-9406-472F3FF0610F}" destId="{061659C2-B485-4CF8-BC55-536F936601FA}" srcOrd="2" destOrd="0" presId="urn:microsoft.com/office/officeart/2005/8/layout/radial4"/>
    <dgm:cxn modelId="{3FCB1275-BF42-40F1-A7C9-97A65F83E225}" type="presParOf" srcId="{CB70C1B1-4096-41A9-9406-472F3FF0610F}" destId="{671AD2C0-0DAC-4AB5-89A9-82FEF6C881B1}" srcOrd="3" destOrd="0" presId="urn:microsoft.com/office/officeart/2005/8/layout/radial4"/>
    <dgm:cxn modelId="{CF97D3D7-C2D2-47D4-9520-2739CAD5A524}" type="presParOf" srcId="{CB70C1B1-4096-41A9-9406-472F3FF0610F}" destId="{30C5F715-3702-4199-8C8D-A1633CE674F3}" srcOrd="4" destOrd="0" presId="urn:microsoft.com/office/officeart/2005/8/layout/radial4"/>
    <dgm:cxn modelId="{2570A01E-6041-4E22-96BA-384DA049590C}" type="presParOf" srcId="{CB70C1B1-4096-41A9-9406-472F3FF0610F}" destId="{B0B31CF1-B319-4360-9E42-B57368C039C5}" srcOrd="5" destOrd="0" presId="urn:microsoft.com/office/officeart/2005/8/layout/radial4"/>
    <dgm:cxn modelId="{B975471A-D3C7-47E3-86E1-A4A16FC6366F}" type="presParOf" srcId="{CB70C1B1-4096-41A9-9406-472F3FF0610F}" destId="{9FC2A237-48D7-4E27-BE22-3F8BA37C7020}" srcOrd="6" destOrd="0" presId="urn:microsoft.com/office/officeart/2005/8/layout/radial4"/>
    <dgm:cxn modelId="{80609EF5-F75D-4EB4-AF88-E3E3CB251B6E}" type="presParOf" srcId="{CB70C1B1-4096-41A9-9406-472F3FF0610F}" destId="{352C636A-3998-4CA3-BE6C-E5AD7E2BCDF5}" srcOrd="7" destOrd="0" presId="urn:microsoft.com/office/officeart/2005/8/layout/radial4"/>
    <dgm:cxn modelId="{C5316C93-8F81-4088-9B5D-C8BDE4991D51}" type="presParOf" srcId="{CB70C1B1-4096-41A9-9406-472F3FF0610F}" destId="{E084EFBD-3EDC-42E8-B990-6A542BB9A789}" srcOrd="8" destOrd="0" presId="urn:microsoft.com/office/officeart/2005/8/layout/radial4"/>
    <dgm:cxn modelId="{CBF6B5B0-27FD-4554-8D83-7DAF3D8632EE}" type="presParOf" srcId="{CB70C1B1-4096-41A9-9406-472F3FF0610F}" destId="{16A41747-693E-4543-ABEF-F34172E2D9AC}" srcOrd="9" destOrd="0" presId="urn:microsoft.com/office/officeart/2005/8/layout/radial4"/>
    <dgm:cxn modelId="{57420A1C-704D-416D-9753-1EBC91525DF5}" type="presParOf" srcId="{CB70C1B1-4096-41A9-9406-472F3FF0610F}" destId="{69741DEB-C5CB-4CEA-85E2-0EE38988A763}" srcOrd="10" destOrd="0" presId="urn:microsoft.com/office/officeart/2005/8/layout/radial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B557CE-0D5E-4D17-B1A3-FE7A24CDA66A}" type="doc">
      <dgm:prSet loTypeId="urn:microsoft.com/office/officeart/2005/8/layout/chevron1" loCatId="process" qsTypeId="urn:microsoft.com/office/officeart/2005/8/quickstyle/simple4" qsCatId="simple" csTypeId="urn:microsoft.com/office/officeart/2005/8/colors/colorful2" csCatId="colorful" phldr="1"/>
      <dgm:spPr/>
    </dgm:pt>
    <dgm:pt modelId="{BCE4DACF-7DD6-4C23-AB94-5F905D1798C3}">
      <dgm:prSet phldrT="[Текст]" custT="1"/>
      <dgm:spPr/>
      <dgm:t>
        <a:bodyPr/>
        <a:lstStyle/>
        <a:p>
          <a:r>
            <a:rPr lang="ru-RU" sz="1800" dirty="0" smtClean="0"/>
            <a:t>Извлечение данных (базы, системы автоматизации, файловый обмен, сервисы)</a:t>
          </a:r>
          <a:endParaRPr lang="ru-RU" sz="1800" dirty="0"/>
        </a:p>
      </dgm:t>
    </dgm:pt>
    <dgm:pt modelId="{4EE5B187-4984-4548-A431-6F7DA386E88C}" type="parTrans" cxnId="{F2775F16-6EFD-4B1B-8D4F-2A52B5F6B783}">
      <dgm:prSet/>
      <dgm:spPr/>
      <dgm:t>
        <a:bodyPr/>
        <a:lstStyle/>
        <a:p>
          <a:endParaRPr lang="ru-RU"/>
        </a:p>
      </dgm:t>
    </dgm:pt>
    <dgm:pt modelId="{7828546D-DEF7-4272-8270-9BE379476928}" type="sibTrans" cxnId="{F2775F16-6EFD-4B1B-8D4F-2A52B5F6B783}">
      <dgm:prSet/>
      <dgm:spPr/>
      <dgm:t>
        <a:bodyPr/>
        <a:lstStyle/>
        <a:p>
          <a:endParaRPr lang="ru-RU"/>
        </a:p>
      </dgm:t>
    </dgm:pt>
    <dgm:pt modelId="{60554681-00B1-4CBB-8586-1072EC49428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Преобразование (проверка, контроль, сопоставление)</a:t>
          </a:r>
          <a:endParaRPr lang="ru-RU" sz="18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B30D4C3-9E4C-4692-BDC1-0B732EC764D7}" type="parTrans" cxnId="{B8E603EF-113E-4D8B-9D9D-7940C03C15A0}">
      <dgm:prSet/>
      <dgm:spPr/>
      <dgm:t>
        <a:bodyPr/>
        <a:lstStyle/>
        <a:p>
          <a:endParaRPr lang="ru-RU"/>
        </a:p>
      </dgm:t>
    </dgm:pt>
    <dgm:pt modelId="{ED351F9B-BBF3-4F26-9562-B3C0D21EAE22}" type="sibTrans" cxnId="{B8E603EF-113E-4D8B-9D9D-7940C03C15A0}">
      <dgm:prSet/>
      <dgm:spPr/>
      <dgm:t>
        <a:bodyPr/>
        <a:lstStyle/>
        <a:p>
          <a:endParaRPr lang="ru-RU"/>
        </a:p>
      </dgm:t>
    </dgm:pt>
    <dgm:pt modelId="{37B2E2AA-C13F-40BC-8C6C-ABB6774948E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>
                  <a:lumMod val="85000"/>
                  <a:lumOff val="15000"/>
                </a:schemeClr>
              </a:solidFill>
            </a:rPr>
            <a:t>Загрузка данных в 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1800" dirty="0" smtClean="0">
              <a:solidFill>
                <a:schemeClr val="tx1">
                  <a:lumMod val="85000"/>
                  <a:lumOff val="15000"/>
                </a:schemeClr>
              </a:solidFill>
            </a:rPr>
            <a:t>хранилище</a:t>
          </a:r>
          <a:endParaRPr lang="ru-RU" sz="18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A65A466-14F4-41DD-B703-41B317F860AA}" type="parTrans" cxnId="{79710E6A-B1C5-4021-8BF2-2241C8FD25EE}">
      <dgm:prSet/>
      <dgm:spPr/>
      <dgm:t>
        <a:bodyPr/>
        <a:lstStyle/>
        <a:p>
          <a:endParaRPr lang="ru-RU"/>
        </a:p>
      </dgm:t>
    </dgm:pt>
    <dgm:pt modelId="{2B00C698-90C2-44F4-B39A-62EEE921AB17}" type="sibTrans" cxnId="{79710E6A-B1C5-4021-8BF2-2241C8FD25EE}">
      <dgm:prSet/>
      <dgm:spPr/>
      <dgm:t>
        <a:bodyPr/>
        <a:lstStyle/>
        <a:p>
          <a:endParaRPr lang="ru-RU"/>
        </a:p>
      </dgm:t>
    </dgm:pt>
    <dgm:pt modelId="{A888731C-FE98-40AE-AF3B-7855610E7F16}" type="pres">
      <dgm:prSet presAssocID="{3AB557CE-0D5E-4D17-B1A3-FE7A24CDA66A}" presName="Name0" presStyleCnt="0">
        <dgm:presLayoutVars>
          <dgm:dir/>
          <dgm:animLvl val="lvl"/>
          <dgm:resizeHandles val="exact"/>
        </dgm:presLayoutVars>
      </dgm:prSet>
      <dgm:spPr/>
    </dgm:pt>
    <dgm:pt modelId="{A5906306-3E36-4FF7-983F-923E76A343AA}" type="pres">
      <dgm:prSet presAssocID="{BCE4DACF-7DD6-4C23-AB94-5F905D1798C3}" presName="parTxOnly" presStyleLbl="node1" presStyleIdx="0" presStyleCnt="3" custScaleX="1268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9431B-7A35-4C9A-9F0C-75AE6F5888B5}" type="pres">
      <dgm:prSet presAssocID="{7828546D-DEF7-4272-8270-9BE379476928}" presName="parTxOnlySpace" presStyleCnt="0"/>
      <dgm:spPr/>
    </dgm:pt>
    <dgm:pt modelId="{B6D2DC1A-58C3-47FD-8460-F8B97CE798B1}" type="pres">
      <dgm:prSet presAssocID="{60554681-00B1-4CBB-8586-1072EC494288}" presName="parTxOnly" presStyleLbl="node1" presStyleIdx="1" presStyleCnt="3" custScaleX="1101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CE3A0-3960-4A43-A2D0-A372A6E5C509}" type="pres">
      <dgm:prSet presAssocID="{ED351F9B-BBF3-4F26-9562-B3C0D21EAE22}" presName="parTxOnlySpace" presStyleCnt="0"/>
      <dgm:spPr/>
    </dgm:pt>
    <dgm:pt modelId="{B24F83D6-B894-4CC2-8A14-43217148C6AB}" type="pres">
      <dgm:prSet presAssocID="{37B2E2AA-C13F-40BC-8C6C-ABB6774948E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775F16-6EFD-4B1B-8D4F-2A52B5F6B783}" srcId="{3AB557CE-0D5E-4D17-B1A3-FE7A24CDA66A}" destId="{BCE4DACF-7DD6-4C23-AB94-5F905D1798C3}" srcOrd="0" destOrd="0" parTransId="{4EE5B187-4984-4548-A431-6F7DA386E88C}" sibTransId="{7828546D-DEF7-4272-8270-9BE379476928}"/>
    <dgm:cxn modelId="{2C1D0607-E808-4991-B478-5BB484D28A76}" type="presOf" srcId="{BCE4DACF-7DD6-4C23-AB94-5F905D1798C3}" destId="{A5906306-3E36-4FF7-983F-923E76A343AA}" srcOrd="0" destOrd="0" presId="urn:microsoft.com/office/officeart/2005/8/layout/chevron1"/>
    <dgm:cxn modelId="{C4A74710-DCC5-47CE-824A-96005335CAB9}" type="presOf" srcId="{37B2E2AA-C13F-40BC-8C6C-ABB6774948E4}" destId="{B24F83D6-B894-4CC2-8A14-43217148C6AB}" srcOrd="0" destOrd="0" presId="urn:microsoft.com/office/officeart/2005/8/layout/chevron1"/>
    <dgm:cxn modelId="{79710E6A-B1C5-4021-8BF2-2241C8FD25EE}" srcId="{3AB557CE-0D5E-4D17-B1A3-FE7A24CDA66A}" destId="{37B2E2AA-C13F-40BC-8C6C-ABB6774948E4}" srcOrd="2" destOrd="0" parTransId="{AA65A466-14F4-41DD-B703-41B317F860AA}" sibTransId="{2B00C698-90C2-44F4-B39A-62EEE921AB17}"/>
    <dgm:cxn modelId="{C9AE8187-9EF1-41DF-81EC-838F869004C5}" type="presOf" srcId="{60554681-00B1-4CBB-8586-1072EC494288}" destId="{B6D2DC1A-58C3-47FD-8460-F8B97CE798B1}" srcOrd="0" destOrd="0" presId="urn:microsoft.com/office/officeart/2005/8/layout/chevron1"/>
    <dgm:cxn modelId="{B8E603EF-113E-4D8B-9D9D-7940C03C15A0}" srcId="{3AB557CE-0D5E-4D17-B1A3-FE7A24CDA66A}" destId="{60554681-00B1-4CBB-8586-1072EC494288}" srcOrd="1" destOrd="0" parTransId="{9B30D4C3-9E4C-4692-BDC1-0B732EC764D7}" sibTransId="{ED351F9B-BBF3-4F26-9562-B3C0D21EAE22}"/>
    <dgm:cxn modelId="{B83F3C94-1AC8-4378-86C5-B33C4408A5B5}" type="presOf" srcId="{3AB557CE-0D5E-4D17-B1A3-FE7A24CDA66A}" destId="{A888731C-FE98-40AE-AF3B-7855610E7F16}" srcOrd="0" destOrd="0" presId="urn:microsoft.com/office/officeart/2005/8/layout/chevron1"/>
    <dgm:cxn modelId="{2F3F19F6-C368-49B8-A231-D3530B480B3E}" type="presParOf" srcId="{A888731C-FE98-40AE-AF3B-7855610E7F16}" destId="{A5906306-3E36-4FF7-983F-923E76A343AA}" srcOrd="0" destOrd="0" presId="urn:microsoft.com/office/officeart/2005/8/layout/chevron1"/>
    <dgm:cxn modelId="{DD677BDA-DB93-4443-ABB3-5723271A6FEC}" type="presParOf" srcId="{A888731C-FE98-40AE-AF3B-7855610E7F16}" destId="{F309431B-7A35-4C9A-9F0C-75AE6F5888B5}" srcOrd="1" destOrd="0" presId="urn:microsoft.com/office/officeart/2005/8/layout/chevron1"/>
    <dgm:cxn modelId="{8CA62C8B-115A-4520-8DF1-ED388F58A0A9}" type="presParOf" srcId="{A888731C-FE98-40AE-AF3B-7855610E7F16}" destId="{B6D2DC1A-58C3-47FD-8460-F8B97CE798B1}" srcOrd="2" destOrd="0" presId="urn:microsoft.com/office/officeart/2005/8/layout/chevron1"/>
    <dgm:cxn modelId="{0EEAD966-B2E4-4BDB-9FD6-F34F4DD840C2}" type="presParOf" srcId="{A888731C-FE98-40AE-AF3B-7855610E7F16}" destId="{F24CE3A0-3960-4A43-A2D0-A372A6E5C509}" srcOrd="3" destOrd="0" presId="urn:microsoft.com/office/officeart/2005/8/layout/chevron1"/>
    <dgm:cxn modelId="{451F6586-730C-4739-A649-6224685CFF1D}" type="presParOf" srcId="{A888731C-FE98-40AE-AF3B-7855610E7F16}" destId="{B24F83D6-B894-4CC2-8A14-43217148C6AB}" srcOrd="4" destOrd="0" presId="urn:microsoft.com/office/officeart/2005/8/layout/chevron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6BA0C4-98A4-4CE7-8617-F0B8A30ADB17}" type="doc">
      <dgm:prSet loTypeId="urn:microsoft.com/office/officeart/2005/8/layout/balance1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DAE96471-0536-4159-BA98-A03D5A2B051A}">
      <dgm:prSet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ru-RU" dirty="0"/>
        </a:p>
      </dgm:t>
    </dgm:pt>
    <dgm:pt modelId="{0FF1D39D-B439-4B29-A2E7-548EEFFE1CAD}" type="parTrans" cxnId="{AA32E53F-C07C-401F-8213-35D1766F0CB6}">
      <dgm:prSet/>
      <dgm:spPr/>
      <dgm:t>
        <a:bodyPr/>
        <a:lstStyle/>
        <a:p>
          <a:endParaRPr lang="ru-RU"/>
        </a:p>
      </dgm:t>
    </dgm:pt>
    <dgm:pt modelId="{59A229D5-FCA4-43CD-A256-52FB8A357B41}" type="sibTrans" cxnId="{AA32E53F-C07C-401F-8213-35D1766F0CB6}">
      <dgm:prSet/>
      <dgm:spPr/>
      <dgm:t>
        <a:bodyPr/>
        <a:lstStyle/>
        <a:p>
          <a:endParaRPr lang="ru-RU"/>
        </a:p>
      </dgm:t>
    </dgm:pt>
    <dgm:pt modelId="{7C5AD26E-CD0C-475B-ACC3-895254BA658F}">
      <dgm:prSet custT="1"/>
      <dgm:spPr/>
      <dgm:t>
        <a:bodyPr/>
        <a:lstStyle/>
        <a:p>
          <a:r>
            <a:rPr lang="ru-RU" sz="2400" dirty="0" smtClean="0"/>
            <a:t>Не требуются сервера, СУБД, ОС</a:t>
          </a:r>
          <a:endParaRPr lang="ru-RU" sz="2400" dirty="0"/>
        </a:p>
      </dgm:t>
    </dgm:pt>
    <dgm:pt modelId="{0E581A16-0476-4C25-9134-5E0F16F1B55C}" type="parTrans" cxnId="{C69D5D46-E489-491D-82F7-DFC3D8A49750}">
      <dgm:prSet/>
      <dgm:spPr/>
      <dgm:t>
        <a:bodyPr/>
        <a:lstStyle/>
        <a:p>
          <a:endParaRPr lang="ru-RU"/>
        </a:p>
      </dgm:t>
    </dgm:pt>
    <dgm:pt modelId="{62391A5D-1ED0-49EC-A8DC-B1C996805B02}" type="sibTrans" cxnId="{C69D5D46-E489-491D-82F7-DFC3D8A49750}">
      <dgm:prSet/>
      <dgm:spPr/>
      <dgm:t>
        <a:bodyPr/>
        <a:lstStyle/>
        <a:p>
          <a:endParaRPr lang="ru-RU"/>
        </a:p>
      </dgm:t>
    </dgm:pt>
    <dgm:pt modelId="{798EEFD1-2D77-4AFF-9168-4E8A6B753E3A}">
      <dgm:prSet custT="1"/>
      <dgm:spPr/>
      <dgm:t>
        <a:bodyPr/>
        <a:lstStyle/>
        <a:p>
          <a:r>
            <a:rPr lang="ru-RU" sz="2400" dirty="0" smtClean="0"/>
            <a:t>Сложность закупки. Не передается право на ПО</a:t>
          </a:r>
          <a:endParaRPr lang="ru-RU" sz="2400" dirty="0"/>
        </a:p>
      </dgm:t>
    </dgm:pt>
    <dgm:pt modelId="{0530E7A5-F6C3-4B27-8C00-19B9C3E02123}" type="parTrans" cxnId="{4AAE0CDB-58EC-4F93-9C63-A9B18D5FA15C}">
      <dgm:prSet/>
      <dgm:spPr/>
      <dgm:t>
        <a:bodyPr/>
        <a:lstStyle/>
        <a:p>
          <a:endParaRPr lang="ru-RU"/>
        </a:p>
      </dgm:t>
    </dgm:pt>
    <dgm:pt modelId="{3B330E27-0FBF-4384-B2C8-345CB4289802}" type="sibTrans" cxnId="{4AAE0CDB-58EC-4F93-9C63-A9B18D5FA15C}">
      <dgm:prSet/>
      <dgm:spPr/>
      <dgm:t>
        <a:bodyPr/>
        <a:lstStyle/>
        <a:p>
          <a:endParaRPr lang="ru-RU"/>
        </a:p>
      </dgm:t>
    </dgm:pt>
    <dgm:pt modelId="{679D1F8E-9A77-49F8-B429-97EB865A4E9F}">
      <dgm:prSet custT="1"/>
      <dgm:spPr/>
      <dgm:t>
        <a:bodyPr/>
        <a:lstStyle/>
        <a:p>
          <a:r>
            <a:rPr lang="ru-RU" sz="2400" dirty="0" smtClean="0"/>
            <a:t>Ограничение на состав информации</a:t>
          </a:r>
          <a:endParaRPr lang="ru-RU" sz="2400" dirty="0"/>
        </a:p>
      </dgm:t>
    </dgm:pt>
    <dgm:pt modelId="{ACF8C100-30D1-454A-97AD-B85CE8F638D1}" type="parTrans" cxnId="{87CF62B5-09F9-4A3F-8175-EA6128BA42F9}">
      <dgm:prSet/>
      <dgm:spPr/>
      <dgm:t>
        <a:bodyPr/>
        <a:lstStyle/>
        <a:p>
          <a:endParaRPr lang="ru-RU"/>
        </a:p>
      </dgm:t>
    </dgm:pt>
    <dgm:pt modelId="{9E0DB294-BC52-4879-B8F8-D5F5AD2E13FD}" type="sibTrans" cxnId="{87CF62B5-09F9-4A3F-8175-EA6128BA42F9}">
      <dgm:prSet/>
      <dgm:spPr/>
      <dgm:t>
        <a:bodyPr/>
        <a:lstStyle/>
        <a:p>
          <a:endParaRPr lang="ru-RU"/>
        </a:p>
      </dgm:t>
    </dgm:pt>
    <dgm:pt modelId="{9FB0F68E-BB61-4075-BBD1-9D4D5BE106FC}">
      <dgm:prSet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ru-RU" dirty="0"/>
        </a:p>
      </dgm:t>
    </dgm:pt>
    <dgm:pt modelId="{DCFFECFA-4F48-4989-85AC-1EDC2AFC167B}" type="sibTrans" cxnId="{F2424A21-2A92-49C1-A097-5B1177BE59A2}">
      <dgm:prSet/>
      <dgm:spPr/>
      <dgm:t>
        <a:bodyPr/>
        <a:lstStyle/>
        <a:p>
          <a:endParaRPr lang="ru-RU"/>
        </a:p>
      </dgm:t>
    </dgm:pt>
    <dgm:pt modelId="{66CBF59E-10EF-4C95-B656-906D6AB20DAE}" type="parTrans" cxnId="{F2424A21-2A92-49C1-A097-5B1177BE59A2}">
      <dgm:prSet/>
      <dgm:spPr/>
      <dgm:t>
        <a:bodyPr/>
        <a:lstStyle/>
        <a:p>
          <a:endParaRPr lang="ru-RU"/>
        </a:p>
      </dgm:t>
    </dgm:pt>
    <dgm:pt modelId="{108AEAD5-DE74-4295-B874-87D6AE8BA4B8}">
      <dgm:prSet custT="1"/>
      <dgm:spPr/>
      <dgm:t>
        <a:bodyPr/>
        <a:lstStyle/>
        <a:p>
          <a:r>
            <a:rPr lang="ru-RU" sz="2400" dirty="0" smtClean="0"/>
            <a:t>Услуги по обработке данных</a:t>
          </a:r>
          <a:endParaRPr lang="ru-RU" sz="2400" dirty="0"/>
        </a:p>
      </dgm:t>
    </dgm:pt>
    <dgm:pt modelId="{DA204810-439A-4C2A-92AF-F4075B0B365C}" type="parTrans" cxnId="{7B5AC3C0-F3E3-4123-8008-AA01DEEBA53B}">
      <dgm:prSet/>
      <dgm:spPr/>
      <dgm:t>
        <a:bodyPr/>
        <a:lstStyle/>
        <a:p>
          <a:endParaRPr lang="ru-RU"/>
        </a:p>
      </dgm:t>
    </dgm:pt>
    <dgm:pt modelId="{314061A6-48DE-471A-AE2F-993990AB2605}" type="sibTrans" cxnId="{7B5AC3C0-F3E3-4123-8008-AA01DEEBA53B}">
      <dgm:prSet/>
      <dgm:spPr/>
      <dgm:t>
        <a:bodyPr/>
        <a:lstStyle/>
        <a:p>
          <a:endParaRPr lang="ru-RU"/>
        </a:p>
      </dgm:t>
    </dgm:pt>
    <dgm:pt modelId="{710706D1-EA24-4905-BA1C-5FCDC0590375}">
      <dgm:prSet custT="1"/>
      <dgm:spPr/>
      <dgm:t>
        <a:bodyPr/>
        <a:lstStyle/>
        <a:p>
          <a:r>
            <a:rPr lang="ru-RU" sz="2400" dirty="0" smtClean="0"/>
            <a:t>Быстрое и легкое развертывание</a:t>
          </a:r>
          <a:endParaRPr lang="ru-RU" sz="2400" dirty="0"/>
        </a:p>
      </dgm:t>
    </dgm:pt>
    <dgm:pt modelId="{39EB9D7F-4085-4147-BDDC-C274FC4256CD}" type="parTrans" cxnId="{7C08D2F9-6310-4CD3-8EDE-9CC913B6AFC1}">
      <dgm:prSet/>
      <dgm:spPr/>
      <dgm:t>
        <a:bodyPr/>
        <a:lstStyle/>
        <a:p>
          <a:endParaRPr lang="ru-RU"/>
        </a:p>
      </dgm:t>
    </dgm:pt>
    <dgm:pt modelId="{B1B44ABC-6C3C-4034-BE27-C9B2FF3ACBCA}" type="sibTrans" cxnId="{7C08D2F9-6310-4CD3-8EDE-9CC913B6AFC1}">
      <dgm:prSet/>
      <dgm:spPr/>
      <dgm:t>
        <a:bodyPr/>
        <a:lstStyle/>
        <a:p>
          <a:endParaRPr lang="ru-RU"/>
        </a:p>
      </dgm:t>
    </dgm:pt>
    <dgm:pt modelId="{89C03498-5E72-42A3-B5D4-B58D40E8299B}" type="pres">
      <dgm:prSet presAssocID="{5A6BA0C4-98A4-4CE7-8617-F0B8A30ADB17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CA9999-D8CA-4B3D-8BA6-62F8CA8D7F5F}" type="pres">
      <dgm:prSet presAssocID="{5A6BA0C4-98A4-4CE7-8617-F0B8A30ADB17}" presName="dummyMaxCanvas" presStyleCnt="0"/>
      <dgm:spPr/>
    </dgm:pt>
    <dgm:pt modelId="{8C9B3301-3849-44DD-B303-3E422E7AE421}" type="pres">
      <dgm:prSet presAssocID="{5A6BA0C4-98A4-4CE7-8617-F0B8A30ADB17}" presName="parentComposite" presStyleCnt="0"/>
      <dgm:spPr/>
    </dgm:pt>
    <dgm:pt modelId="{5722235E-C728-43C7-95F8-91C2BFF8575E}" type="pres">
      <dgm:prSet presAssocID="{5A6BA0C4-98A4-4CE7-8617-F0B8A30ADB17}" presName="parent1" presStyleLbl="alignAccFollowNode1" presStyleIdx="0" presStyleCnt="4" custFlipVert="0" custScaleX="148309" custScaleY="33344" custLinFactNeighborX="29462" custLinFactNeighborY="-26425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6C931BC5-C1D5-4928-9F4B-B6FBA80C4F40}" type="pres">
      <dgm:prSet presAssocID="{5A6BA0C4-98A4-4CE7-8617-F0B8A30ADB17}" presName="parent2" presStyleLbl="alignAccFollowNode1" presStyleIdx="1" presStyleCnt="4" custFlipVert="1" custScaleX="156273" custScaleY="5364" custLinFactNeighborX="17342" custLinFactNeighborY="-4721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5E5CBB39-241F-4D6A-8ED8-D21827B3C77D}" type="pres">
      <dgm:prSet presAssocID="{5A6BA0C4-98A4-4CE7-8617-F0B8A30ADB17}" presName="childrenComposite" presStyleCnt="0"/>
      <dgm:spPr/>
    </dgm:pt>
    <dgm:pt modelId="{E2407F47-5CC0-4980-81D0-26BE09B9931F}" type="pres">
      <dgm:prSet presAssocID="{5A6BA0C4-98A4-4CE7-8617-F0B8A30ADB17}" presName="dummyMaxCanvas_ChildArea" presStyleCnt="0"/>
      <dgm:spPr/>
    </dgm:pt>
    <dgm:pt modelId="{6553C46B-4C90-4586-BD04-1EB30C088254}" type="pres">
      <dgm:prSet presAssocID="{5A6BA0C4-98A4-4CE7-8617-F0B8A30ADB17}" presName="fulcrum" presStyleLbl="alignAccFollowNode1" presStyleIdx="2" presStyleCnt="4" custLinFactNeighborX="-4623"/>
      <dgm:spPr>
        <a:ln>
          <a:solidFill>
            <a:schemeClr val="tx2">
              <a:lumMod val="65000"/>
              <a:lumOff val="35000"/>
              <a:alpha val="90000"/>
            </a:schemeClr>
          </a:solidFill>
        </a:ln>
      </dgm:spPr>
    </dgm:pt>
    <dgm:pt modelId="{7EED6AEB-28B0-4612-990E-683EA80B8EFA}" type="pres">
      <dgm:prSet presAssocID="{5A6BA0C4-98A4-4CE7-8617-F0B8A30ADB17}" presName="balance_32" presStyleLbl="alignAccFollowNode1" presStyleIdx="3" presStyleCnt="4">
        <dgm:presLayoutVars>
          <dgm:bulletEnabled val="1"/>
        </dgm:presLayoutVars>
      </dgm:prSet>
      <dgm:spPr>
        <a:ln>
          <a:solidFill>
            <a:schemeClr val="tx2">
              <a:lumMod val="65000"/>
              <a:lumOff val="35000"/>
              <a:alpha val="90000"/>
            </a:schemeClr>
          </a:solidFill>
        </a:ln>
      </dgm:spPr>
    </dgm:pt>
    <dgm:pt modelId="{F1D30A5F-5803-4AED-B243-8F584B56338F}" type="pres">
      <dgm:prSet presAssocID="{5A6BA0C4-98A4-4CE7-8617-F0B8A30ADB17}" presName="left_32_1" presStyleLbl="node1" presStyleIdx="0" presStyleCnt="5" custScaleX="133537" custScaleY="121959" custLinFactNeighborY="-14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AADEC-8A76-4318-BBE5-2D1FDF150929}" type="pres">
      <dgm:prSet presAssocID="{5A6BA0C4-98A4-4CE7-8617-F0B8A30ADB17}" presName="left_32_2" presStyleLbl="node1" presStyleIdx="1" presStyleCnt="5" custScaleX="132991" custScaleY="124991" custLinFactNeighborX="-1566" custLinFactNeighborY="-35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3610B-420E-4CAD-B562-2A0F3745E21B}" type="pres">
      <dgm:prSet presAssocID="{5A6BA0C4-98A4-4CE7-8617-F0B8A30ADB17}" presName="left_32_3" presStyleLbl="node1" presStyleIdx="2" presStyleCnt="5" custScaleX="133102" custScaleY="129040" custLinFactNeighborX="-1670" custLinFactNeighborY="-65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A6179-4304-477A-985A-15F67C158A67}" type="pres">
      <dgm:prSet presAssocID="{5A6BA0C4-98A4-4CE7-8617-F0B8A30ADB17}" presName="right_32_1" presStyleLbl="node1" presStyleIdx="3" presStyleCnt="5" custScaleX="148084" custScaleY="118159" custLinFactNeighborX="5343" custLinFactNeighborY="-14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E0244-56C4-4E0F-9105-C2F8323D69AA}" type="pres">
      <dgm:prSet presAssocID="{5A6BA0C4-98A4-4CE7-8617-F0B8A30ADB17}" presName="right_32_2" presStyleLbl="node1" presStyleIdx="4" presStyleCnt="5" custScaleX="149197" custScaleY="159537" custLinFactNeighborX="4694" custLinFactNeighborY="-47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508E06-154B-4DFE-926A-1147296950A2}" type="presOf" srcId="{679D1F8E-9A77-49F8-B429-97EB865A4E9F}" destId="{B1EA6179-4304-477A-985A-15F67C158A67}" srcOrd="0" destOrd="0" presId="urn:microsoft.com/office/officeart/2005/8/layout/balance1"/>
    <dgm:cxn modelId="{97AF26AA-4842-4AF8-A1E8-EEBF4237D211}" type="presOf" srcId="{108AEAD5-DE74-4295-B874-87D6AE8BA4B8}" destId="{C86AADEC-8A76-4318-BBE5-2D1FDF150929}" srcOrd="0" destOrd="0" presId="urn:microsoft.com/office/officeart/2005/8/layout/balance1"/>
    <dgm:cxn modelId="{4CEA3D26-2120-430D-9469-B52B3653827E}" type="presOf" srcId="{5A6BA0C4-98A4-4CE7-8617-F0B8A30ADB17}" destId="{89C03498-5E72-42A3-B5D4-B58D40E8299B}" srcOrd="0" destOrd="0" presId="urn:microsoft.com/office/officeart/2005/8/layout/balance1"/>
    <dgm:cxn modelId="{7C08D2F9-6310-4CD3-8EDE-9CC913B6AFC1}" srcId="{DAE96471-0536-4159-BA98-A03D5A2B051A}" destId="{710706D1-EA24-4905-BA1C-5FCDC0590375}" srcOrd="2" destOrd="0" parTransId="{39EB9D7F-4085-4147-BDDC-C274FC4256CD}" sibTransId="{B1B44ABC-6C3C-4034-BE27-C9B2FF3ACBCA}"/>
    <dgm:cxn modelId="{5758DC29-BA2A-4D1B-A61A-818FE0018454}" type="presOf" srcId="{7C5AD26E-CD0C-475B-ACC3-895254BA658F}" destId="{F1D30A5F-5803-4AED-B243-8F584B56338F}" srcOrd="0" destOrd="0" presId="urn:microsoft.com/office/officeart/2005/8/layout/balance1"/>
    <dgm:cxn modelId="{F2424A21-2A92-49C1-A097-5B1177BE59A2}" srcId="{5A6BA0C4-98A4-4CE7-8617-F0B8A30ADB17}" destId="{9FB0F68E-BB61-4075-BBD1-9D4D5BE106FC}" srcOrd="1" destOrd="0" parTransId="{66CBF59E-10EF-4C95-B656-906D6AB20DAE}" sibTransId="{DCFFECFA-4F48-4989-85AC-1EDC2AFC167B}"/>
    <dgm:cxn modelId="{E70600E3-E177-4D73-A7E0-B61727065986}" type="presOf" srcId="{710706D1-EA24-4905-BA1C-5FCDC0590375}" destId="{C983610B-420E-4CAD-B562-2A0F3745E21B}" srcOrd="0" destOrd="0" presId="urn:microsoft.com/office/officeart/2005/8/layout/balance1"/>
    <dgm:cxn modelId="{4AAE0CDB-58EC-4F93-9C63-A9B18D5FA15C}" srcId="{9FB0F68E-BB61-4075-BBD1-9D4D5BE106FC}" destId="{798EEFD1-2D77-4AFF-9168-4E8A6B753E3A}" srcOrd="1" destOrd="0" parTransId="{0530E7A5-F6C3-4B27-8C00-19B9C3E02123}" sibTransId="{3B330E27-0FBF-4384-B2C8-345CB4289802}"/>
    <dgm:cxn modelId="{C69D5D46-E489-491D-82F7-DFC3D8A49750}" srcId="{DAE96471-0536-4159-BA98-A03D5A2B051A}" destId="{7C5AD26E-CD0C-475B-ACC3-895254BA658F}" srcOrd="0" destOrd="0" parTransId="{0E581A16-0476-4C25-9134-5E0F16F1B55C}" sibTransId="{62391A5D-1ED0-49EC-A8DC-B1C996805B02}"/>
    <dgm:cxn modelId="{AA32E53F-C07C-401F-8213-35D1766F0CB6}" srcId="{5A6BA0C4-98A4-4CE7-8617-F0B8A30ADB17}" destId="{DAE96471-0536-4159-BA98-A03D5A2B051A}" srcOrd="0" destOrd="0" parTransId="{0FF1D39D-B439-4B29-A2E7-548EEFFE1CAD}" sibTransId="{59A229D5-FCA4-43CD-A256-52FB8A357B41}"/>
    <dgm:cxn modelId="{C7CBE36A-D765-41F1-8C56-1D3F014C6576}" type="presOf" srcId="{DAE96471-0536-4159-BA98-A03D5A2B051A}" destId="{5722235E-C728-43C7-95F8-91C2BFF8575E}" srcOrd="0" destOrd="0" presId="urn:microsoft.com/office/officeart/2005/8/layout/balance1"/>
    <dgm:cxn modelId="{7B5AC3C0-F3E3-4123-8008-AA01DEEBA53B}" srcId="{DAE96471-0536-4159-BA98-A03D5A2B051A}" destId="{108AEAD5-DE74-4295-B874-87D6AE8BA4B8}" srcOrd="1" destOrd="0" parTransId="{DA204810-439A-4C2A-92AF-F4075B0B365C}" sibTransId="{314061A6-48DE-471A-AE2F-993990AB2605}"/>
    <dgm:cxn modelId="{20196613-6B55-46F9-9E65-3C41B88ECBB2}" type="presOf" srcId="{798EEFD1-2D77-4AFF-9168-4E8A6B753E3A}" destId="{403E0244-56C4-4E0F-9105-C2F8323D69AA}" srcOrd="0" destOrd="0" presId="urn:microsoft.com/office/officeart/2005/8/layout/balance1"/>
    <dgm:cxn modelId="{695394DB-1AD0-4B46-9EE9-A49BC8B1E2AC}" type="presOf" srcId="{9FB0F68E-BB61-4075-BBD1-9D4D5BE106FC}" destId="{6C931BC5-C1D5-4928-9F4B-B6FBA80C4F40}" srcOrd="0" destOrd="0" presId="urn:microsoft.com/office/officeart/2005/8/layout/balance1"/>
    <dgm:cxn modelId="{87CF62B5-09F9-4A3F-8175-EA6128BA42F9}" srcId="{9FB0F68E-BB61-4075-BBD1-9D4D5BE106FC}" destId="{679D1F8E-9A77-49F8-B429-97EB865A4E9F}" srcOrd="0" destOrd="0" parTransId="{ACF8C100-30D1-454A-97AD-B85CE8F638D1}" sibTransId="{9E0DB294-BC52-4879-B8F8-D5F5AD2E13FD}"/>
    <dgm:cxn modelId="{6A609150-D995-4555-9A0A-9453058413C4}" type="presParOf" srcId="{89C03498-5E72-42A3-B5D4-B58D40E8299B}" destId="{8FCA9999-D8CA-4B3D-8BA6-62F8CA8D7F5F}" srcOrd="0" destOrd="0" presId="urn:microsoft.com/office/officeart/2005/8/layout/balance1"/>
    <dgm:cxn modelId="{98681747-6DC1-4477-9641-BBAABAC01AE1}" type="presParOf" srcId="{89C03498-5E72-42A3-B5D4-B58D40E8299B}" destId="{8C9B3301-3849-44DD-B303-3E422E7AE421}" srcOrd="1" destOrd="0" presId="urn:microsoft.com/office/officeart/2005/8/layout/balance1"/>
    <dgm:cxn modelId="{36507BAF-F6B3-49C7-AA37-9DA52828BDAF}" type="presParOf" srcId="{8C9B3301-3849-44DD-B303-3E422E7AE421}" destId="{5722235E-C728-43C7-95F8-91C2BFF8575E}" srcOrd="0" destOrd="0" presId="urn:microsoft.com/office/officeart/2005/8/layout/balance1"/>
    <dgm:cxn modelId="{50CDB595-E4C3-472B-BB4A-B0C492C2E275}" type="presParOf" srcId="{8C9B3301-3849-44DD-B303-3E422E7AE421}" destId="{6C931BC5-C1D5-4928-9F4B-B6FBA80C4F40}" srcOrd="1" destOrd="0" presId="urn:microsoft.com/office/officeart/2005/8/layout/balance1"/>
    <dgm:cxn modelId="{9BEEBDF2-7270-4B92-ABC3-1E01531857C4}" type="presParOf" srcId="{89C03498-5E72-42A3-B5D4-B58D40E8299B}" destId="{5E5CBB39-241F-4D6A-8ED8-D21827B3C77D}" srcOrd="2" destOrd="0" presId="urn:microsoft.com/office/officeart/2005/8/layout/balance1"/>
    <dgm:cxn modelId="{13E63758-7CBC-4299-92A4-4D4A0B142D7E}" type="presParOf" srcId="{5E5CBB39-241F-4D6A-8ED8-D21827B3C77D}" destId="{E2407F47-5CC0-4980-81D0-26BE09B9931F}" srcOrd="0" destOrd="0" presId="urn:microsoft.com/office/officeart/2005/8/layout/balance1"/>
    <dgm:cxn modelId="{0504C9FF-5068-4D81-A6B0-109E9788B6E3}" type="presParOf" srcId="{5E5CBB39-241F-4D6A-8ED8-D21827B3C77D}" destId="{6553C46B-4C90-4586-BD04-1EB30C088254}" srcOrd="1" destOrd="0" presId="urn:microsoft.com/office/officeart/2005/8/layout/balance1"/>
    <dgm:cxn modelId="{E1177F96-5A85-4701-A407-7CF00DC4CDA5}" type="presParOf" srcId="{5E5CBB39-241F-4D6A-8ED8-D21827B3C77D}" destId="{7EED6AEB-28B0-4612-990E-683EA80B8EFA}" srcOrd="2" destOrd="0" presId="urn:microsoft.com/office/officeart/2005/8/layout/balance1"/>
    <dgm:cxn modelId="{E51DC0B2-B953-4F37-AB61-D8446A50FD8C}" type="presParOf" srcId="{5E5CBB39-241F-4D6A-8ED8-D21827B3C77D}" destId="{F1D30A5F-5803-4AED-B243-8F584B56338F}" srcOrd="3" destOrd="0" presId="urn:microsoft.com/office/officeart/2005/8/layout/balance1"/>
    <dgm:cxn modelId="{50EE2E0F-C421-4617-9114-001D1C4BE8DE}" type="presParOf" srcId="{5E5CBB39-241F-4D6A-8ED8-D21827B3C77D}" destId="{C86AADEC-8A76-4318-BBE5-2D1FDF150929}" srcOrd="4" destOrd="0" presId="urn:microsoft.com/office/officeart/2005/8/layout/balance1"/>
    <dgm:cxn modelId="{F414B9D8-52FD-4E56-A9CA-16E5B0B86F8A}" type="presParOf" srcId="{5E5CBB39-241F-4D6A-8ED8-D21827B3C77D}" destId="{C983610B-420E-4CAD-B562-2A0F3745E21B}" srcOrd="5" destOrd="0" presId="urn:microsoft.com/office/officeart/2005/8/layout/balance1"/>
    <dgm:cxn modelId="{D72A9FE7-624D-4DFE-AFC8-AF76D89E5941}" type="presParOf" srcId="{5E5CBB39-241F-4D6A-8ED8-D21827B3C77D}" destId="{B1EA6179-4304-477A-985A-15F67C158A67}" srcOrd="6" destOrd="0" presId="urn:microsoft.com/office/officeart/2005/8/layout/balance1"/>
    <dgm:cxn modelId="{F755308E-7EE4-4539-92EC-41AF5BE43E56}" type="presParOf" srcId="{5E5CBB39-241F-4D6A-8ED8-D21827B3C77D}" destId="{403E0244-56C4-4E0F-9105-C2F8323D69AA}" srcOrd="7" destOrd="0" presId="urn:microsoft.com/office/officeart/2005/8/layout/balance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479" cy="46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2" tIns="46096" rIns="92192" bIns="46096" numCol="1" anchor="t" anchorCtr="0" compatLnSpc="1">
            <a:prstTxWarp prst="textNoShape">
              <a:avLst/>
            </a:prstTxWarp>
          </a:bodyPr>
          <a:lstStyle>
            <a:lvl1pPr algn="l" defTabSz="922338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916" y="0"/>
            <a:ext cx="2971479" cy="46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2" tIns="46096" rIns="92192" bIns="46096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4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57200"/>
            <a:ext cx="2971479" cy="46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2" tIns="46096" rIns="92192" bIns="46096" numCol="1" anchor="b" anchorCtr="0" compatLnSpc="1">
            <a:prstTxWarp prst="textNoShape">
              <a:avLst/>
            </a:prstTxWarp>
          </a:bodyPr>
          <a:lstStyle>
            <a:lvl1pPr algn="l" defTabSz="922338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4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916" y="8757200"/>
            <a:ext cx="2971479" cy="46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2" tIns="46096" rIns="92192" bIns="4609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/>
            </a:lvl1pPr>
          </a:lstStyle>
          <a:p>
            <a:pPr>
              <a:defRPr/>
            </a:pPr>
            <a:fld id="{8B42F492-D198-4C02-8B08-98BE5D3F7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479" cy="46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2" tIns="46096" rIns="92192" bIns="46096" numCol="1" anchor="t" anchorCtr="0" compatLnSpc="1">
            <a:prstTxWarp prst="textNoShape">
              <a:avLst/>
            </a:prstTxWarp>
          </a:bodyPr>
          <a:lstStyle>
            <a:lvl1pPr algn="l" defTabSz="922338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916" y="0"/>
            <a:ext cx="2971479" cy="46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2" tIns="46096" rIns="92192" bIns="46096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39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9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085" y="4380812"/>
            <a:ext cx="5483831" cy="414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2" tIns="46096" rIns="92192" bIns="46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9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57200"/>
            <a:ext cx="2971479" cy="46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2" tIns="46096" rIns="92192" bIns="46096" numCol="1" anchor="b" anchorCtr="0" compatLnSpc="1">
            <a:prstTxWarp prst="textNoShape">
              <a:avLst/>
            </a:prstTxWarp>
          </a:bodyPr>
          <a:lstStyle>
            <a:lvl1pPr algn="l" defTabSz="922338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9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916" y="8757200"/>
            <a:ext cx="2971479" cy="46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2" tIns="46096" rIns="92192" bIns="4609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/>
            </a:lvl1pPr>
          </a:lstStyle>
          <a:p>
            <a:pPr>
              <a:defRPr/>
            </a:pPr>
            <a:fld id="{D5DB580C-5264-4E4C-AC4F-24349CF9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692150"/>
            <a:ext cx="4610100" cy="3457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75F77-BD86-475E-98DB-4E418DFBA05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BE5B8-A58D-42E3-BEA8-FF5194F6BB11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BE5B8-A58D-42E3-BEA8-FF5194F6BB11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BE5B8-A58D-42E3-BEA8-FF5194F6BB11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BE5B8-A58D-42E3-BEA8-FF5194F6BB11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BE5B8-A58D-42E3-BEA8-FF5194F6BB11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BE5B8-A58D-42E3-BEA8-FF5194F6BB11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692150"/>
            <a:ext cx="4610100" cy="3457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75F77-BD86-475E-98DB-4E418DFBA05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692150"/>
            <a:ext cx="4610100" cy="3457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75F77-BD86-475E-98DB-4E418DFBA05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BE5B8-A58D-42E3-BEA8-FF5194F6BB11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692150"/>
            <a:ext cx="4610100" cy="3457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75F77-BD86-475E-98DB-4E418DFBA05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692150"/>
            <a:ext cx="4610100" cy="3457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75F77-BD86-475E-98DB-4E418DFBA05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692150"/>
            <a:ext cx="4610100" cy="3457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75F77-BD86-475E-98DB-4E418DFBA05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692150"/>
            <a:ext cx="4610100" cy="3457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75F77-BD86-475E-98DB-4E418DFBA05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692150"/>
            <a:ext cx="4610100" cy="3457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75F77-BD86-475E-98DB-4E418DFBA05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BE5B8-A58D-42E3-BEA8-FF5194F6BB11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BE5B8-A58D-42E3-BEA8-FF5194F6BB11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BE5B8-A58D-42E3-BEA8-FF5194F6BB11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6EA31-4D96-4820-96B1-29379C8C6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03629-41C9-43ED-9ADC-0CC6E2C4E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060F8-81C9-454A-A85E-6F9C5CDDD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3CA2B-B230-4D88-A995-37B19B9BE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41A3C-B9CF-4BF7-84D0-FD70EAD53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AB79A-9076-4FBB-9B5E-E70FB27BE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7463C-0F2F-4860-9BC3-36EDE1A79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2A7B-91CA-41F6-B6D3-4435EAB16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5B4C4-1AA2-4208-A1B7-E7F6E21B1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F977D-F3CB-4BE6-9738-60183A96D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C4D36-D292-4EC3-B574-7009330AD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31B05C2C-B407-47DC-83A5-C7D2B7B22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@krista.ru" TargetMode="External"/><Relationship Id="rId2" Type="http://schemas.openxmlformats.org/officeDocument/2006/relationships/hyperlink" Target="http://www.krista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infin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www.urfo.ifinmon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hyperlink" Target="http://www.forum.iminfin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infin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ostroma.ifinmon.ru/" TargetMode="External"/><Relationship Id="rId13" Type="http://schemas.openxmlformats.org/officeDocument/2006/relationships/hyperlink" Target="http://adm.purpe.ru:83/site" TargetMode="External"/><Relationship Id="rId18" Type="http://schemas.openxmlformats.org/officeDocument/2006/relationships/image" Target="../media/image12.gif"/><Relationship Id="rId26" Type="http://schemas.openxmlformats.org/officeDocument/2006/relationships/image" Target="../media/image20.gif"/><Relationship Id="rId3" Type="http://schemas.openxmlformats.org/officeDocument/2006/relationships/hyperlink" Target="http://www.yar.ifinmon.ru/" TargetMode="External"/><Relationship Id="rId21" Type="http://schemas.openxmlformats.org/officeDocument/2006/relationships/image" Target="../media/image15.gif"/><Relationship Id="rId7" Type="http://schemas.openxmlformats.org/officeDocument/2006/relationships/hyperlink" Target="http://www.penza.ifinmon.ru/" TargetMode="External"/><Relationship Id="rId12" Type="http://schemas.openxmlformats.org/officeDocument/2006/relationships/hyperlink" Target="http://www.omsk.ifinmon.ru/" TargetMode="External"/><Relationship Id="rId17" Type="http://schemas.openxmlformats.org/officeDocument/2006/relationships/image" Target="../media/image11.gif"/><Relationship Id="rId25" Type="http://schemas.openxmlformats.org/officeDocument/2006/relationships/image" Target="../media/image19.gi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.gif"/><Relationship Id="rId20" Type="http://schemas.openxmlformats.org/officeDocument/2006/relationships/image" Target="../media/image14.gif"/><Relationship Id="rId29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so-a.ifinmon.ru/" TargetMode="External"/><Relationship Id="rId11" Type="http://schemas.openxmlformats.org/officeDocument/2006/relationships/hyperlink" Target="http://www.karelia.ifinmon.ru/" TargetMode="External"/><Relationship Id="rId24" Type="http://schemas.openxmlformats.org/officeDocument/2006/relationships/image" Target="../media/image18.gif"/><Relationship Id="rId5" Type="http://schemas.openxmlformats.org/officeDocument/2006/relationships/hyperlink" Target="http://www.fn.ufnso.ru:8080/CustomReports" TargetMode="External"/><Relationship Id="rId15" Type="http://schemas.openxmlformats.org/officeDocument/2006/relationships/image" Target="../media/image9.gif"/><Relationship Id="rId23" Type="http://schemas.openxmlformats.org/officeDocument/2006/relationships/image" Target="../media/image17.gif"/><Relationship Id="rId28" Type="http://schemas.openxmlformats.org/officeDocument/2006/relationships/image" Target="../media/image22.gif"/><Relationship Id="rId10" Type="http://schemas.openxmlformats.org/officeDocument/2006/relationships/hyperlink" Target="http://www.krasnodar.ifinmon.ru/" TargetMode="External"/><Relationship Id="rId19" Type="http://schemas.openxmlformats.org/officeDocument/2006/relationships/image" Target="../media/image13.gif"/><Relationship Id="rId4" Type="http://schemas.openxmlformats.org/officeDocument/2006/relationships/hyperlink" Target="http://www.ryazan.ifinmon.ru/" TargetMode="External"/><Relationship Id="rId9" Type="http://schemas.openxmlformats.org/officeDocument/2006/relationships/hyperlink" Target="http://www.stavropol.ifinmon.ru/" TargetMode="External"/><Relationship Id="rId14" Type="http://schemas.openxmlformats.org/officeDocument/2006/relationships/hyperlink" Target="85.192.154.204/site/Index.aspx" TargetMode="External"/><Relationship Id="rId22" Type="http://schemas.openxmlformats.org/officeDocument/2006/relationships/image" Target="../media/image16.gif"/><Relationship Id="rId27" Type="http://schemas.openxmlformats.org/officeDocument/2006/relationships/image" Target="../media/image21.gif"/><Relationship Id="rId30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1285860"/>
            <a:ext cx="8572560" cy="3071813"/>
          </a:xfrm>
        </p:spPr>
        <p:txBody>
          <a:bodyPr/>
          <a:lstStyle/>
          <a:p>
            <a:r>
              <a:rPr lang="ru-RU" sz="3200" b="1" kern="1200" dirty="0" smtClean="0">
                <a:solidFill>
                  <a:srgbClr val="1D487D"/>
                </a:solidFill>
                <a:latin typeface="Arial" charset="0"/>
                <a:ea typeface="+mn-ea"/>
                <a:cs typeface="+mn-cs"/>
              </a:rPr>
              <a:t>Информационные системы мониторинга и анализа для государственного и муниципального управления. Планшетные компьютеры </a:t>
            </a:r>
            <a:r>
              <a:rPr lang="ru-RU" sz="3200" b="1" kern="1200" dirty="0" err="1" smtClean="0">
                <a:solidFill>
                  <a:srgbClr val="1D487D"/>
                </a:solidFill>
                <a:latin typeface="Arial" charset="0"/>
                <a:ea typeface="+mn-ea"/>
                <a:cs typeface="+mn-cs"/>
              </a:rPr>
              <a:t>iPad</a:t>
            </a:r>
            <a:r>
              <a:rPr lang="ru-RU" sz="3200" b="1" kern="1200" dirty="0" smtClean="0">
                <a:solidFill>
                  <a:srgbClr val="1D487D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3200" b="1" kern="1200" dirty="0" smtClean="0">
                <a:solidFill>
                  <a:srgbClr val="1D487D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US" sz="3200" b="1" kern="1200" dirty="0" smtClean="0">
                <a:solidFill>
                  <a:srgbClr val="1D487D"/>
                </a:solidFill>
                <a:latin typeface="Arial" charset="0"/>
                <a:ea typeface="+mn-ea"/>
                <a:cs typeface="+mn-cs"/>
              </a:rPr>
            </a:br>
            <a:r>
              <a:rPr lang="ru-RU" sz="3200" b="1" kern="1200" dirty="0" smtClean="0">
                <a:solidFill>
                  <a:srgbClr val="1D487D"/>
                </a:solidFill>
                <a:latin typeface="Arial" charset="0"/>
                <a:ea typeface="+mn-ea"/>
                <a:cs typeface="+mn-cs"/>
              </a:rPr>
              <a:t>ПО как услуга (</a:t>
            </a:r>
            <a:r>
              <a:rPr lang="ru-RU" sz="3200" b="1" kern="1200" dirty="0" err="1" smtClean="0">
                <a:solidFill>
                  <a:srgbClr val="1D487D"/>
                </a:solidFill>
                <a:latin typeface="Arial" charset="0"/>
                <a:ea typeface="+mn-ea"/>
                <a:cs typeface="+mn-cs"/>
              </a:rPr>
              <a:t>SaaS</a:t>
            </a:r>
            <a:r>
              <a:rPr lang="ru-RU" sz="3200" b="1" kern="1200" dirty="0" smtClean="0">
                <a:solidFill>
                  <a:srgbClr val="1D487D"/>
                </a:solidFill>
                <a:latin typeface="Arial" charset="0"/>
                <a:ea typeface="+mn-ea"/>
                <a:cs typeface="+mn-cs"/>
              </a:rPr>
              <a:t>), </a:t>
            </a:r>
            <a:r>
              <a:rPr lang="en-US" sz="3200" b="1" kern="1200" dirty="0" smtClean="0">
                <a:solidFill>
                  <a:srgbClr val="1D487D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US" sz="3200" b="1" kern="1200" dirty="0" smtClean="0">
                <a:solidFill>
                  <a:srgbClr val="1D487D"/>
                </a:solidFill>
                <a:latin typeface="Arial" charset="0"/>
                <a:ea typeface="+mn-ea"/>
                <a:cs typeface="+mn-cs"/>
              </a:rPr>
            </a:br>
            <a:r>
              <a:rPr lang="ru-RU" sz="3200" b="1" kern="1200" dirty="0" smtClean="0">
                <a:solidFill>
                  <a:srgbClr val="1D487D"/>
                </a:solidFill>
                <a:latin typeface="Arial" charset="0"/>
                <a:ea typeface="+mn-ea"/>
                <a:cs typeface="+mn-cs"/>
              </a:rPr>
              <a:t>практический опыт применения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414" y="4786322"/>
            <a:ext cx="728667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ru-RU" dirty="0" smtClean="0">
                <a:solidFill>
                  <a:srgbClr val="1D487D"/>
                </a:solidFill>
                <a:latin typeface="Arial" charset="0"/>
              </a:rPr>
              <a:t>Баркова Мария Викторовна</a:t>
            </a:r>
            <a:endParaRPr lang="en-US" dirty="0" smtClean="0">
              <a:solidFill>
                <a:srgbClr val="1D487D"/>
              </a:solidFill>
              <a:latin typeface="Arial" charset="0"/>
            </a:endParaRPr>
          </a:p>
          <a:p>
            <a:pPr algn="l">
              <a:defRPr/>
            </a:pPr>
            <a:r>
              <a:rPr lang="ru-RU" b="0" i="1" dirty="0" smtClean="0">
                <a:solidFill>
                  <a:srgbClr val="1D487D"/>
                </a:solidFill>
                <a:latin typeface="Arial" charset="0"/>
              </a:rPr>
              <a:t>Руководитель департамента разработки </a:t>
            </a:r>
            <a:endParaRPr lang="en-US" b="0" i="1" dirty="0" smtClean="0">
              <a:solidFill>
                <a:srgbClr val="1D487D"/>
              </a:solidFill>
              <a:latin typeface="Arial" charset="0"/>
            </a:endParaRPr>
          </a:p>
          <a:p>
            <a:pPr algn="l">
              <a:defRPr/>
            </a:pPr>
            <a:r>
              <a:rPr lang="ru-RU" b="0" i="1" dirty="0" smtClean="0">
                <a:solidFill>
                  <a:srgbClr val="1D487D"/>
                </a:solidFill>
                <a:latin typeface="Arial" charset="0"/>
              </a:rPr>
              <a:t>аналитических систем НПО «</a:t>
            </a:r>
            <a:r>
              <a:rPr lang="ru-RU" b="0" i="1" dirty="0" err="1" smtClean="0">
                <a:solidFill>
                  <a:srgbClr val="1D487D"/>
                </a:solidFill>
                <a:latin typeface="Arial" charset="0"/>
              </a:rPr>
              <a:t>Криста</a:t>
            </a:r>
            <a:r>
              <a:rPr lang="ru-RU" b="0" i="1" dirty="0" smtClean="0">
                <a:solidFill>
                  <a:srgbClr val="1D487D"/>
                </a:solidFill>
                <a:latin typeface="Arial" charset="0"/>
              </a:rPr>
              <a:t>»</a:t>
            </a:r>
            <a:endParaRPr lang="en-US" b="0" i="1" dirty="0" smtClean="0">
              <a:solidFill>
                <a:srgbClr val="1D487D"/>
              </a:solidFill>
              <a:latin typeface="Arial" charset="0"/>
            </a:endParaRPr>
          </a:p>
          <a:p>
            <a:pPr algn="l">
              <a:defRPr/>
            </a:pPr>
            <a:r>
              <a:rPr lang="en-US" b="0" dirty="0" smtClean="0">
                <a:solidFill>
                  <a:srgbClr val="1D487D"/>
                </a:solidFill>
                <a:latin typeface="Arial" charset="0"/>
                <a:hlinkClick r:id="rId2"/>
              </a:rPr>
              <a:t>www.krista.ru</a:t>
            </a:r>
            <a:r>
              <a:rPr lang="ru-RU" b="0" dirty="0" smtClean="0">
                <a:solidFill>
                  <a:srgbClr val="1D487D"/>
                </a:solidFill>
                <a:latin typeface="Arial" charset="0"/>
              </a:rPr>
              <a:t>;</a:t>
            </a:r>
            <a:r>
              <a:rPr lang="en-US" b="0" dirty="0" smtClean="0">
                <a:solidFill>
                  <a:srgbClr val="1D487D"/>
                </a:solidFill>
                <a:latin typeface="Arial" charset="0"/>
              </a:rPr>
              <a:t> </a:t>
            </a:r>
            <a:r>
              <a:rPr lang="en-US" b="0" dirty="0" smtClean="0">
                <a:solidFill>
                  <a:srgbClr val="1D487D"/>
                </a:solidFill>
                <a:latin typeface="Arial" charset="0"/>
                <a:hlinkClick r:id="rId3"/>
              </a:rPr>
              <a:t>m@krista.ru</a:t>
            </a:r>
            <a:r>
              <a:rPr lang="ru-RU" b="0" dirty="0" smtClean="0">
                <a:solidFill>
                  <a:srgbClr val="1D487D"/>
                </a:solidFill>
                <a:latin typeface="Arial" charset="0"/>
              </a:rPr>
              <a:t>; 8-800-200-20-72 </a:t>
            </a:r>
            <a:endParaRPr lang="ru-RU" b="0" dirty="0">
              <a:solidFill>
                <a:srgbClr val="1D487D"/>
              </a:solidFill>
              <a:latin typeface="Arial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27038" y="6099175"/>
            <a:ext cx="8280400" cy="42863"/>
          </a:xfrm>
          <a:prstGeom prst="rect">
            <a:avLst/>
          </a:prstGeom>
          <a:solidFill>
            <a:srgbClr val="1D48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00034" y="6191928"/>
            <a:ext cx="8143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1D487D"/>
                </a:solidFill>
              </a:rPr>
              <a:t>IX Общероссийский Форум стратегического планирования </a:t>
            </a:r>
          </a:p>
          <a:p>
            <a:r>
              <a:rPr lang="ru-RU" sz="1400" dirty="0" smtClean="0">
                <a:solidFill>
                  <a:srgbClr val="1D487D"/>
                </a:solidFill>
              </a:rPr>
              <a:t>Санкт-Петербург 18</a:t>
            </a:r>
            <a:r>
              <a:rPr lang="en-US" sz="1400" dirty="0" smtClean="0">
                <a:solidFill>
                  <a:srgbClr val="1D487D"/>
                </a:solidFill>
              </a:rPr>
              <a:t>-19</a:t>
            </a:r>
            <a:r>
              <a:rPr lang="ru-RU" sz="1400" dirty="0" smtClean="0">
                <a:solidFill>
                  <a:srgbClr val="1D487D"/>
                </a:solidFill>
              </a:rPr>
              <a:t> октября 2010г.</a:t>
            </a:r>
            <a:endParaRPr lang="ru-RU" sz="1400" b="1" dirty="0">
              <a:solidFill>
                <a:srgbClr val="1D48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 txBox="1">
            <a:spLocks/>
          </p:cNvSpPr>
          <p:nvPr/>
        </p:nvSpPr>
        <p:spPr bwMode="auto">
          <a:xfrm>
            <a:off x="0" y="728647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ru-RU" sz="2200" dirty="0" smtClean="0">
                <a:solidFill>
                  <a:srgbClr val="1D487D"/>
                </a:solidFill>
              </a:rPr>
              <a:t>Открытый информационный ресурс сравнительного анализа бюджетов субъектов РФ по официальной информации Минфина России и Казначейства России </a:t>
            </a:r>
            <a:r>
              <a:rPr lang="en-US" sz="2200" dirty="0" smtClean="0">
                <a:solidFill>
                  <a:srgbClr val="1D487D"/>
                </a:solidFill>
                <a:hlinkClick r:id="rId3"/>
              </a:rPr>
              <a:t>www.iminfin.ru</a:t>
            </a:r>
            <a:r>
              <a:rPr lang="en-US" sz="2200" dirty="0" smtClean="0">
                <a:solidFill>
                  <a:srgbClr val="1D487D"/>
                </a:solidFill>
              </a:rPr>
              <a:t> </a:t>
            </a:r>
            <a:endParaRPr lang="ru-RU" sz="2200" dirty="0">
              <a:solidFill>
                <a:srgbClr val="1D487D"/>
              </a:solidFill>
            </a:endParaRPr>
          </a:p>
        </p:txBody>
      </p:sp>
      <p:sp>
        <p:nvSpPr>
          <p:cNvPr id="2051" name="Номер слайда 14"/>
          <p:cNvSpPr txBox="1">
            <a:spLocks/>
          </p:cNvSpPr>
          <p:nvPr/>
        </p:nvSpPr>
        <p:spPr bwMode="auto">
          <a:xfrm>
            <a:off x="8143875" y="295275"/>
            <a:ext cx="5556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7B5050E-B22F-41AF-A5B4-8760EC7F10A8}" type="slidenum">
              <a:rPr lang="ru-RU">
                <a:solidFill>
                  <a:schemeClr val="bg1"/>
                </a:solidFill>
              </a:rPr>
              <a:pPr algn="r"/>
              <a:t>10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30" y="1643050"/>
            <a:ext cx="8191536" cy="5119710"/>
          </a:xfrm>
          <a:prstGeom prst="rect">
            <a:avLst/>
          </a:prstGeom>
          <a:noFill/>
          <a:ln w="9525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6" y="1357298"/>
            <a:ext cx="6875878" cy="5500702"/>
          </a:xfrm>
          <a:prstGeom prst="rect">
            <a:avLst/>
          </a:prstGeom>
          <a:noFill/>
          <a:ln w="9525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050" name="Заголовок 1"/>
          <p:cNvSpPr txBox="1">
            <a:spLocks/>
          </p:cNvSpPr>
          <p:nvPr/>
        </p:nvSpPr>
        <p:spPr bwMode="auto">
          <a:xfrm>
            <a:off x="0" y="728647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</a:pPr>
            <a:r>
              <a:rPr lang="ru-RU" sz="2200" dirty="0" smtClean="0">
                <a:solidFill>
                  <a:srgbClr val="1D487D"/>
                </a:solidFill>
              </a:rPr>
              <a:t>Финансовый паспорт Уральского федерального округа </a:t>
            </a:r>
            <a:r>
              <a:rPr lang="ru-RU" sz="2200" dirty="0" err="1" smtClean="0">
                <a:solidFill>
                  <a:srgbClr val="1D487D"/>
                </a:solidFill>
                <a:hlinkClick r:id="rId4"/>
              </a:rPr>
              <a:t>www.urfo.ifinmon.ru</a:t>
            </a:r>
            <a:r>
              <a:rPr lang="ru-RU" sz="2200" dirty="0" smtClean="0">
                <a:solidFill>
                  <a:srgbClr val="1D487D"/>
                </a:solidFill>
              </a:rPr>
              <a:t> </a:t>
            </a:r>
            <a:endParaRPr lang="ru-RU" sz="2200" dirty="0">
              <a:solidFill>
                <a:srgbClr val="1D487D"/>
              </a:solidFill>
            </a:endParaRPr>
          </a:p>
        </p:txBody>
      </p:sp>
      <p:sp>
        <p:nvSpPr>
          <p:cNvPr id="2051" name="Номер слайда 14"/>
          <p:cNvSpPr txBox="1">
            <a:spLocks/>
          </p:cNvSpPr>
          <p:nvPr/>
        </p:nvSpPr>
        <p:spPr bwMode="auto">
          <a:xfrm>
            <a:off x="8143875" y="295275"/>
            <a:ext cx="5556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7B5050E-B22F-41AF-A5B4-8760EC7F10A8}" type="slidenum">
              <a:rPr lang="ru-RU">
                <a:solidFill>
                  <a:schemeClr val="bg1"/>
                </a:solidFill>
              </a:rPr>
              <a:pPr algn="r"/>
              <a:t>11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6147" name="Picture 3" descr="D:\Go\20101018_СПб\Доклад\Pic\IMG_002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9036" y="1428736"/>
            <a:ext cx="4023360" cy="5364480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</p:pic>
      <p:pic>
        <p:nvPicPr>
          <p:cNvPr id="6146" name="Picture 2" descr="N:\Презентации_доклады_буклеты\Буклет_2010_АЦР\Pic\iPhone\IMG_055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2457472"/>
            <a:ext cx="2743200" cy="4114800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 txBox="1">
            <a:spLocks/>
          </p:cNvSpPr>
          <p:nvPr/>
        </p:nvSpPr>
        <p:spPr bwMode="auto">
          <a:xfrm>
            <a:off x="0" y="728647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</a:pPr>
            <a:r>
              <a:rPr lang="ru-RU" sz="2200" dirty="0" smtClean="0">
                <a:solidFill>
                  <a:srgbClr val="1D487D"/>
                </a:solidFill>
              </a:rPr>
              <a:t>Оценка эффективности разработки и исполнения долгосрочных и ведомственных целевых программ</a:t>
            </a:r>
            <a:endParaRPr lang="ru-RU" sz="2200" dirty="0">
              <a:solidFill>
                <a:srgbClr val="1D487D"/>
              </a:solidFill>
            </a:endParaRPr>
          </a:p>
        </p:txBody>
      </p:sp>
      <p:sp>
        <p:nvSpPr>
          <p:cNvPr id="2051" name="Номер слайда 14"/>
          <p:cNvSpPr txBox="1">
            <a:spLocks/>
          </p:cNvSpPr>
          <p:nvPr/>
        </p:nvSpPr>
        <p:spPr bwMode="auto">
          <a:xfrm>
            <a:off x="8143875" y="295275"/>
            <a:ext cx="5556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7B5050E-B22F-41AF-A5B4-8760EC7F10A8}" type="slidenum">
              <a:rPr lang="ru-RU">
                <a:solidFill>
                  <a:schemeClr val="bg1"/>
                </a:solidFill>
              </a:rPr>
              <a:pPr algn="r"/>
              <a:t>12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b="5312"/>
          <a:stretch>
            <a:fillRect/>
          </a:stretch>
        </p:blipFill>
        <p:spPr bwMode="auto">
          <a:xfrm>
            <a:off x="0" y="1357298"/>
            <a:ext cx="8570600" cy="5072074"/>
          </a:xfrm>
          <a:prstGeom prst="rect">
            <a:avLst/>
          </a:prstGeom>
          <a:noFill/>
          <a:ln w="9525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170" name="Picture 2" descr="D:\Go\20101018_СПб\Доклад\Pic\iTunes\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422106"/>
            <a:ext cx="4023360" cy="5364480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 txBox="1">
            <a:spLocks/>
          </p:cNvSpPr>
          <p:nvPr/>
        </p:nvSpPr>
        <p:spPr bwMode="auto">
          <a:xfrm>
            <a:off x="0" y="728647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</a:pPr>
            <a:r>
              <a:rPr lang="ru-RU" sz="2200" dirty="0" smtClean="0">
                <a:solidFill>
                  <a:srgbClr val="1D487D"/>
                </a:solidFill>
              </a:rPr>
              <a:t>Анализ исполнения бюджетов субъектов РФ и муниципальных образований</a:t>
            </a:r>
          </a:p>
        </p:txBody>
      </p:sp>
      <p:sp>
        <p:nvSpPr>
          <p:cNvPr id="2051" name="Номер слайда 14"/>
          <p:cNvSpPr txBox="1">
            <a:spLocks/>
          </p:cNvSpPr>
          <p:nvPr/>
        </p:nvSpPr>
        <p:spPr bwMode="auto">
          <a:xfrm>
            <a:off x="8143875" y="295275"/>
            <a:ext cx="5556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7B5050E-B22F-41AF-A5B4-8760EC7F10A8}" type="slidenum">
              <a:rPr lang="ru-RU">
                <a:solidFill>
                  <a:schemeClr val="bg1"/>
                </a:solidFill>
              </a:rPr>
              <a:pPr algn="r"/>
              <a:t>13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6" name="Picture 2" descr="N:\Презентации_доклады_буклеты\Буклет_2010_АЦР\Pic\ПК\3МОНовосиб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7616834" cy="5572140"/>
          </a:xfrm>
          <a:prstGeom prst="rect">
            <a:avLst/>
          </a:prstGeom>
          <a:noFill/>
          <a:ln>
            <a:solidFill>
              <a:schemeClr val="accent4">
                <a:lumMod val="65000"/>
                <a:lumOff val="35000"/>
              </a:schemeClr>
            </a:solidFill>
          </a:ln>
        </p:spPr>
      </p:pic>
      <p:pic>
        <p:nvPicPr>
          <p:cNvPr id="8194" name="Picture 2" descr="D:\Go\20101018_СПб\Доклад\Pic\IMG_003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9234" y="1428736"/>
            <a:ext cx="4023360" cy="5364480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 txBox="1">
            <a:spLocks/>
          </p:cNvSpPr>
          <p:nvPr/>
        </p:nvSpPr>
        <p:spPr bwMode="auto">
          <a:xfrm>
            <a:off x="0" y="728647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</a:pPr>
            <a:r>
              <a:rPr lang="ru-RU" sz="2200" dirty="0" smtClean="0">
                <a:solidFill>
                  <a:srgbClr val="1D487D"/>
                </a:solidFill>
              </a:rPr>
              <a:t>Оценка качества организации и осуществления бюджетного процесса в муниципальных образованиях</a:t>
            </a:r>
          </a:p>
        </p:txBody>
      </p:sp>
      <p:sp>
        <p:nvSpPr>
          <p:cNvPr id="2051" name="Номер слайда 14"/>
          <p:cNvSpPr txBox="1">
            <a:spLocks/>
          </p:cNvSpPr>
          <p:nvPr/>
        </p:nvSpPr>
        <p:spPr bwMode="auto">
          <a:xfrm>
            <a:off x="8143875" y="295275"/>
            <a:ext cx="5556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7B5050E-B22F-41AF-A5B4-8760EC7F10A8}" type="slidenum">
              <a:rPr lang="ru-RU">
                <a:solidFill>
                  <a:schemeClr val="bg1"/>
                </a:solidFill>
              </a:rPr>
              <a:pPr algn="r"/>
              <a:t>14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r="1562" b="4375"/>
          <a:stretch>
            <a:fillRect/>
          </a:stretch>
        </p:blipFill>
        <p:spPr bwMode="auto">
          <a:xfrm>
            <a:off x="0" y="2051247"/>
            <a:ext cx="7917009" cy="4806753"/>
          </a:xfrm>
          <a:prstGeom prst="rect">
            <a:avLst/>
          </a:prstGeom>
          <a:noFill/>
          <a:ln w="9525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 b="2275"/>
          <a:stretch>
            <a:fillRect/>
          </a:stretch>
        </p:blipFill>
        <p:spPr bwMode="auto">
          <a:xfrm>
            <a:off x="3643306" y="1285860"/>
            <a:ext cx="5500694" cy="3586492"/>
          </a:xfrm>
          <a:prstGeom prst="rect">
            <a:avLst/>
          </a:prstGeom>
          <a:noFill/>
          <a:ln w="9525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 txBox="1">
            <a:spLocks/>
          </p:cNvSpPr>
          <p:nvPr/>
        </p:nvSpPr>
        <p:spPr bwMode="auto">
          <a:xfrm>
            <a:off x="0" y="728647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</a:pPr>
            <a:r>
              <a:rPr lang="ru-RU" sz="2200" dirty="0" smtClean="0">
                <a:solidFill>
                  <a:srgbClr val="1D487D"/>
                </a:solidFill>
              </a:rPr>
              <a:t>Мониторинг качества финансового менеджмента, осуществляемого главными распорядителями бюджетных средств</a:t>
            </a:r>
          </a:p>
        </p:txBody>
      </p:sp>
      <p:sp>
        <p:nvSpPr>
          <p:cNvPr id="2051" name="Номер слайда 14"/>
          <p:cNvSpPr txBox="1">
            <a:spLocks/>
          </p:cNvSpPr>
          <p:nvPr/>
        </p:nvSpPr>
        <p:spPr bwMode="auto">
          <a:xfrm>
            <a:off x="8143875" y="295275"/>
            <a:ext cx="5556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7B5050E-B22F-41AF-A5B4-8760EC7F10A8}" type="slidenum">
              <a:rPr lang="ru-RU">
                <a:solidFill>
                  <a:schemeClr val="bg1"/>
                </a:solidFill>
              </a:rPr>
              <a:pPr algn="r"/>
              <a:t>15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r="1367"/>
          <a:stretch>
            <a:fillRect/>
          </a:stretch>
        </p:blipFill>
        <p:spPr bwMode="auto">
          <a:xfrm>
            <a:off x="357158" y="1561703"/>
            <a:ext cx="8358246" cy="5296297"/>
          </a:xfrm>
          <a:prstGeom prst="rect">
            <a:avLst/>
          </a:prstGeom>
          <a:noFill/>
          <a:ln w="9525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 txBox="1">
            <a:spLocks/>
          </p:cNvSpPr>
          <p:nvPr/>
        </p:nvSpPr>
        <p:spPr bwMode="auto">
          <a:xfrm>
            <a:off x="0" y="728647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</a:pPr>
            <a:r>
              <a:rPr lang="ru-RU" sz="2200" dirty="0" smtClean="0">
                <a:solidFill>
                  <a:srgbClr val="1D487D"/>
                </a:solidFill>
              </a:rPr>
              <a:t>Мониторинг цен и тарифов</a:t>
            </a:r>
          </a:p>
        </p:txBody>
      </p:sp>
      <p:sp>
        <p:nvSpPr>
          <p:cNvPr id="2051" name="Номер слайда 14"/>
          <p:cNvSpPr txBox="1">
            <a:spLocks/>
          </p:cNvSpPr>
          <p:nvPr/>
        </p:nvSpPr>
        <p:spPr bwMode="auto">
          <a:xfrm>
            <a:off x="8143875" y="295275"/>
            <a:ext cx="5556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7B5050E-B22F-41AF-A5B4-8760EC7F10A8}" type="slidenum">
              <a:rPr lang="ru-RU">
                <a:solidFill>
                  <a:schemeClr val="bg1"/>
                </a:solidFill>
              </a:rPr>
              <a:pPr algn="r"/>
              <a:t>16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 b="24062"/>
          <a:stretch>
            <a:fillRect/>
          </a:stretch>
        </p:blipFill>
        <p:spPr bwMode="auto">
          <a:xfrm>
            <a:off x="0" y="1030110"/>
            <a:ext cx="8072462" cy="3831278"/>
          </a:xfrm>
          <a:prstGeom prst="rect">
            <a:avLst/>
          </a:prstGeom>
          <a:noFill/>
          <a:ln w="9525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 r="7226" b="58585"/>
          <a:stretch>
            <a:fillRect/>
          </a:stretch>
        </p:blipFill>
        <p:spPr bwMode="auto">
          <a:xfrm>
            <a:off x="1321218" y="4675425"/>
            <a:ext cx="7822782" cy="2182599"/>
          </a:xfrm>
          <a:prstGeom prst="rect">
            <a:avLst/>
          </a:prstGeom>
          <a:noFill/>
          <a:ln w="9525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 r="1562" b="4375"/>
          <a:stretch>
            <a:fillRect/>
          </a:stretch>
        </p:blipFill>
        <p:spPr bwMode="auto">
          <a:xfrm>
            <a:off x="0" y="1714488"/>
            <a:ext cx="8236345" cy="5000635"/>
          </a:xfrm>
          <a:prstGeom prst="rect">
            <a:avLst/>
          </a:prstGeom>
          <a:noFill/>
          <a:ln w="9525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050" name="Заголовок 1"/>
          <p:cNvSpPr txBox="1">
            <a:spLocks/>
          </p:cNvSpPr>
          <p:nvPr/>
        </p:nvSpPr>
        <p:spPr bwMode="auto">
          <a:xfrm>
            <a:off x="0" y="728647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</a:pPr>
            <a:r>
              <a:rPr lang="ru-RU" sz="2200" dirty="0" smtClean="0">
                <a:solidFill>
                  <a:srgbClr val="1D487D"/>
                </a:solidFill>
              </a:rPr>
              <a:t>Оценка эффективности деятельности органов исполнительной власти и органов местного самоуправления</a:t>
            </a:r>
          </a:p>
        </p:txBody>
      </p:sp>
      <p:sp>
        <p:nvSpPr>
          <p:cNvPr id="2051" name="Номер слайда 14"/>
          <p:cNvSpPr txBox="1">
            <a:spLocks/>
          </p:cNvSpPr>
          <p:nvPr/>
        </p:nvSpPr>
        <p:spPr bwMode="auto">
          <a:xfrm>
            <a:off x="8143875" y="295275"/>
            <a:ext cx="5556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7B5050E-B22F-41AF-A5B4-8760EC7F10A8}" type="slidenum">
              <a:rPr lang="ru-RU">
                <a:solidFill>
                  <a:schemeClr val="bg1"/>
                </a:solidFill>
              </a:rPr>
              <a:pPr algn="r"/>
              <a:t>17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 r="1562"/>
          <a:stretch>
            <a:fillRect/>
          </a:stretch>
        </p:blipFill>
        <p:spPr bwMode="auto">
          <a:xfrm>
            <a:off x="2357422" y="1388570"/>
            <a:ext cx="6729991" cy="5469430"/>
          </a:xfrm>
          <a:prstGeom prst="rect">
            <a:avLst/>
          </a:prstGeom>
          <a:noFill/>
          <a:ln w="9525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 txBox="1">
            <a:spLocks/>
          </p:cNvSpPr>
          <p:nvPr/>
        </p:nvSpPr>
        <p:spPr bwMode="auto">
          <a:xfrm>
            <a:off x="0" y="728647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</a:pPr>
            <a:r>
              <a:rPr lang="ru-RU" sz="2200" dirty="0" smtClean="0">
                <a:solidFill>
                  <a:srgbClr val="1D487D"/>
                </a:solidFill>
              </a:rPr>
              <a:t>Мониторинг окружающей среды и здоровья населения</a:t>
            </a:r>
          </a:p>
        </p:txBody>
      </p:sp>
      <p:sp>
        <p:nvSpPr>
          <p:cNvPr id="2051" name="Номер слайда 14"/>
          <p:cNvSpPr txBox="1">
            <a:spLocks/>
          </p:cNvSpPr>
          <p:nvPr/>
        </p:nvSpPr>
        <p:spPr bwMode="auto">
          <a:xfrm>
            <a:off x="8143875" y="295275"/>
            <a:ext cx="5556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7B5050E-B22F-41AF-A5B4-8760EC7F10A8}" type="slidenum">
              <a:rPr lang="ru-RU">
                <a:solidFill>
                  <a:schemeClr val="bg1"/>
                </a:solidFill>
              </a:rPr>
              <a:pPr algn="r"/>
              <a:t>18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 r="1562"/>
          <a:stretch>
            <a:fillRect/>
          </a:stretch>
        </p:blipFill>
        <p:spPr bwMode="auto">
          <a:xfrm>
            <a:off x="71438" y="1052320"/>
            <a:ext cx="7143768" cy="5805704"/>
          </a:xfrm>
          <a:prstGeom prst="rect">
            <a:avLst/>
          </a:prstGeom>
          <a:noFill/>
          <a:ln w="9525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3314" name="Picture 2" descr="D:\Go\20101018_СПб\Доклад\Pic\iTunes\IMG_003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0640" y="1493544"/>
            <a:ext cx="4023360" cy="5364480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Заголовок 1"/>
          <p:cNvSpPr txBox="1">
            <a:spLocks/>
          </p:cNvSpPr>
          <p:nvPr/>
        </p:nvSpPr>
        <p:spPr bwMode="auto">
          <a:xfrm>
            <a:off x="214282" y="774573"/>
            <a:ext cx="878687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ru-RU" sz="2200" dirty="0" smtClean="0">
                <a:solidFill>
                  <a:srgbClr val="1D487D"/>
                </a:solidFill>
              </a:rPr>
              <a:t>Направления оценки, мониторинга и анализа</a:t>
            </a:r>
            <a:endParaRPr lang="ru-RU" sz="2200" b="1" dirty="0">
              <a:solidFill>
                <a:srgbClr val="1D487D"/>
              </a:solidFill>
            </a:endParaRPr>
          </a:p>
        </p:txBody>
      </p:sp>
      <p:sp>
        <p:nvSpPr>
          <p:cNvPr id="15" name="Номер слайда 14"/>
          <p:cNvSpPr txBox="1">
            <a:spLocks/>
          </p:cNvSpPr>
          <p:nvPr/>
        </p:nvSpPr>
        <p:spPr bwMode="auto">
          <a:xfrm>
            <a:off x="8071104" y="295529"/>
            <a:ext cx="627888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43968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492077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85720" y="1214422"/>
            <a:ext cx="871543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l">
              <a:spcAft>
                <a:spcPts val="600"/>
              </a:spcAft>
              <a:buSzPct val="200000"/>
              <a:buBlip>
                <a:blip r:embed="rId3"/>
              </a:buBlip>
            </a:pPr>
            <a:r>
              <a:rPr lang="ru-RU" sz="2000" b="0" dirty="0" smtClean="0"/>
              <a:t>Исполнение бюджетов субъектов РФ и муниципальных образований</a:t>
            </a:r>
          </a:p>
          <a:p>
            <a:pPr lvl="0" algn="l">
              <a:spcAft>
                <a:spcPts val="600"/>
              </a:spcAft>
              <a:buSzPct val="200000"/>
              <a:buBlip>
                <a:blip r:embed="rId3"/>
              </a:buBlip>
            </a:pPr>
            <a:r>
              <a:rPr lang="ru-RU" sz="2000" b="0" dirty="0" smtClean="0"/>
              <a:t>Мониторинг показателей ситуации на рынке труда и занятости населения, мониторинг задолженности по заработной плате</a:t>
            </a:r>
          </a:p>
          <a:p>
            <a:pPr lvl="0" algn="l">
              <a:spcAft>
                <a:spcPts val="600"/>
              </a:spcAft>
              <a:buSzPct val="200000"/>
              <a:buBlip>
                <a:blip r:embed="rId3"/>
              </a:buBlip>
            </a:pPr>
            <a:r>
              <a:rPr lang="ru-RU" sz="2000" b="0" dirty="0" smtClean="0"/>
              <a:t>Анализ налоговых поступлений и платежей в бюджет, анализ недоимки и оценка потерь бюджетов от недополученных доходов</a:t>
            </a:r>
          </a:p>
          <a:p>
            <a:pPr lvl="0" algn="l">
              <a:spcAft>
                <a:spcPts val="600"/>
              </a:spcAft>
              <a:buSzPct val="200000"/>
              <a:buBlip>
                <a:blip r:embed="rId3"/>
              </a:buBlip>
            </a:pPr>
            <a:r>
              <a:rPr lang="ru-RU" sz="2000" b="0" dirty="0" smtClean="0"/>
              <a:t>Анализ данных статистической налоговой отчетности и налоговой базы</a:t>
            </a:r>
          </a:p>
          <a:p>
            <a:pPr lvl="0" algn="l">
              <a:spcAft>
                <a:spcPts val="600"/>
              </a:spcAft>
              <a:buSzPct val="200000"/>
              <a:buBlip>
                <a:blip r:embed="rId3"/>
              </a:buBlip>
            </a:pPr>
            <a:r>
              <a:rPr lang="ru-RU" sz="2000" b="0" dirty="0" smtClean="0"/>
              <a:t>Анализ данных о расходах и численности работников органов государственной власти и органов местного самоуправления</a:t>
            </a:r>
          </a:p>
          <a:p>
            <a:pPr lvl="0" algn="l">
              <a:spcAft>
                <a:spcPts val="600"/>
              </a:spcAft>
              <a:buSzPct val="200000"/>
              <a:buBlip>
                <a:blip r:embed="rId3"/>
              </a:buBlip>
            </a:pPr>
            <a:r>
              <a:rPr lang="ru-RU" sz="2000" b="0" dirty="0" smtClean="0"/>
              <a:t>Анализ дебиторской и кредиторской задолженности</a:t>
            </a:r>
          </a:p>
          <a:p>
            <a:pPr lvl="0" algn="l">
              <a:spcAft>
                <a:spcPts val="600"/>
              </a:spcAft>
              <a:buSzPct val="200000"/>
              <a:buBlip>
                <a:blip r:embed="rId3"/>
              </a:buBlip>
            </a:pPr>
            <a:r>
              <a:rPr lang="ru-RU" sz="2000" b="0" dirty="0" smtClean="0"/>
              <a:t>Анализ исполнения бюджетов главных распорядителей, распорядителей и получателей бюджетных средств</a:t>
            </a:r>
          </a:p>
          <a:p>
            <a:pPr lvl="0" algn="l">
              <a:spcAft>
                <a:spcPts val="600"/>
              </a:spcAft>
              <a:buSzPct val="200000"/>
              <a:buBlip>
                <a:blip r:embed="rId3"/>
              </a:buBlip>
            </a:pPr>
            <a:r>
              <a:rPr lang="ru-RU" sz="2000" b="0" dirty="0" smtClean="0"/>
              <a:t>Мониторинг качества финансового менеджмента, осуществляемого главными распорядителями бюджетных средств</a:t>
            </a:r>
          </a:p>
          <a:p>
            <a:pPr lvl="0" algn="l">
              <a:spcAft>
                <a:spcPts val="600"/>
              </a:spcAft>
              <a:buSzPct val="200000"/>
              <a:buBlip>
                <a:blip r:embed="rId3"/>
              </a:buBlip>
            </a:pPr>
            <a:r>
              <a:rPr lang="ru-RU" sz="2000" b="0" dirty="0" smtClean="0"/>
              <a:t>Анализ государственного и муниципального долга</a:t>
            </a:r>
            <a:endParaRPr lang="ru-RU" sz="2000" b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714356"/>
            <a:ext cx="8715375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kern="1200" dirty="0" smtClean="0">
                <a:solidFill>
                  <a:srgbClr val="1D487D"/>
                </a:solidFill>
                <a:latin typeface="Arial" charset="0"/>
                <a:ea typeface="+mn-ea"/>
                <a:cs typeface="+mn-cs"/>
              </a:rPr>
              <a:t>Создание систем мониторинга и анализа позволяет повысить эффективность деятельности органов государственного и муниципального управления за счет решения следующих задач:</a:t>
            </a:r>
          </a:p>
        </p:txBody>
      </p:sp>
      <p:sp>
        <p:nvSpPr>
          <p:cNvPr id="4108" name="Text Box 19"/>
          <p:cNvSpPr txBox="1">
            <a:spLocks noChangeArrowheads="1"/>
          </p:cNvSpPr>
          <p:nvPr/>
        </p:nvSpPr>
        <p:spPr bwMode="auto">
          <a:xfrm>
            <a:off x="500063" y="1945741"/>
            <a:ext cx="8215341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ru-RU" sz="2000" dirty="0" smtClean="0"/>
              <a:t>Формирование интегрированного хранилища данных </a:t>
            </a:r>
            <a:r>
              <a:rPr lang="ru-RU" sz="2000" b="0" dirty="0" smtClean="0"/>
              <a:t>(гетерогенные источники информации, </a:t>
            </a:r>
            <a:r>
              <a:rPr lang="en-US" sz="2000" b="0" dirty="0" smtClean="0"/>
              <a:t>mash-up</a:t>
            </a:r>
            <a:r>
              <a:rPr lang="ru-RU" sz="2000" b="0" dirty="0" smtClean="0"/>
              <a:t>).</a:t>
            </a:r>
            <a:endParaRPr lang="en-US" sz="2000" b="0" dirty="0" smtClean="0"/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ru-RU" sz="2000" dirty="0" smtClean="0"/>
              <a:t>Повышение информированности руководителей и специалистов</a:t>
            </a:r>
            <a:r>
              <a:rPr lang="ru-RU" sz="2000" b="0" dirty="0" smtClean="0"/>
              <a:t>. Обеспечение полной, достоверной, оперативной информацией.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ru-RU" sz="2000" dirty="0" smtClean="0"/>
              <a:t>Обеспечение для руководителей повсеместного доступа к информации </a:t>
            </a:r>
            <a:r>
              <a:rPr lang="ru-RU" sz="2000" b="0" dirty="0" smtClean="0"/>
              <a:t>с персонального компьютера, смартфона, планшетного компьютера (ситуационное управление).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ru-RU" sz="2000" dirty="0" smtClean="0"/>
              <a:t>Применение методик анализа и визуализации информации</a:t>
            </a:r>
            <a:r>
              <a:rPr lang="ru-RU" sz="2000" b="0" dirty="0" smtClean="0"/>
              <a:t>, ориентированных на выявление проблемных мест, точек роста и поддержку принятия управленческих решений.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ru-RU" sz="2000" dirty="0" smtClean="0"/>
              <a:t>Публикация информации для органов государственной власти и местного самоуправления</a:t>
            </a:r>
            <a:r>
              <a:rPr lang="ru-RU" sz="2000" b="0" dirty="0" smtClean="0"/>
              <a:t>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ru-RU" sz="2000" dirty="0" smtClean="0"/>
              <a:t>Публикация части информации для общего доступа </a:t>
            </a:r>
            <a:r>
              <a:rPr lang="ru-RU" sz="2000" b="0" dirty="0" smtClean="0"/>
              <a:t>(согласно закону N 8-ФЗ от 09.02.2009).</a:t>
            </a:r>
            <a:endParaRPr lang="ru-RU" sz="2000" b="0" dirty="0"/>
          </a:p>
        </p:txBody>
      </p:sp>
      <p:sp>
        <p:nvSpPr>
          <p:cNvPr id="14" name="Номер слайда 14"/>
          <p:cNvSpPr txBox="1">
            <a:spLocks/>
          </p:cNvSpPr>
          <p:nvPr/>
        </p:nvSpPr>
        <p:spPr bwMode="auto">
          <a:xfrm>
            <a:off x="8314944" y="295529"/>
            <a:ext cx="384048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Заголовок 1"/>
          <p:cNvSpPr txBox="1">
            <a:spLocks/>
          </p:cNvSpPr>
          <p:nvPr/>
        </p:nvSpPr>
        <p:spPr bwMode="auto">
          <a:xfrm>
            <a:off x="214282" y="774573"/>
            <a:ext cx="878687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</a:pPr>
            <a:r>
              <a:rPr lang="ru-RU" sz="2200" dirty="0" smtClean="0">
                <a:solidFill>
                  <a:srgbClr val="1D487D"/>
                </a:solidFill>
              </a:rPr>
              <a:t>Направления оценки, мониторинга и анализа</a:t>
            </a:r>
            <a:endParaRPr lang="ru-RU" sz="2200" dirty="0">
              <a:solidFill>
                <a:srgbClr val="1D487D"/>
              </a:solidFill>
            </a:endParaRPr>
          </a:p>
        </p:txBody>
      </p:sp>
      <p:sp>
        <p:nvSpPr>
          <p:cNvPr id="15" name="Номер слайда 14"/>
          <p:cNvSpPr txBox="1">
            <a:spLocks/>
          </p:cNvSpPr>
          <p:nvPr/>
        </p:nvSpPr>
        <p:spPr bwMode="auto">
          <a:xfrm>
            <a:off x="8071104" y="295529"/>
            <a:ext cx="627888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43968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492077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85720" y="1214422"/>
            <a:ext cx="8720708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l">
              <a:spcAft>
                <a:spcPts val="600"/>
              </a:spcAft>
              <a:buSzPct val="200000"/>
              <a:buBlip>
                <a:blip r:embed="rId3"/>
              </a:buBlip>
            </a:pPr>
            <a:r>
              <a:rPr lang="ru-RU" sz="2000" b="0" dirty="0" smtClean="0"/>
              <a:t>Целевые программы (оценка эффективности разработки и исполнения долгосрочных целевых программ, ведомственных целевых программ)</a:t>
            </a:r>
          </a:p>
          <a:p>
            <a:pPr lvl="0" algn="l">
              <a:spcAft>
                <a:spcPts val="600"/>
              </a:spcAft>
              <a:buSzPct val="200000"/>
              <a:buBlip>
                <a:blip r:embed="rId3"/>
              </a:buBlip>
            </a:pPr>
            <a:r>
              <a:rPr lang="ru-RU" sz="2000" b="0" dirty="0" smtClean="0"/>
              <a:t>Оценка эффективности деятельности органов исполнительной власти и органов местного самоуправления</a:t>
            </a:r>
          </a:p>
          <a:p>
            <a:pPr lvl="0" algn="l">
              <a:spcAft>
                <a:spcPts val="600"/>
              </a:spcAft>
              <a:buSzPct val="200000"/>
              <a:buBlip>
                <a:blip r:embed="rId3"/>
              </a:buBlip>
            </a:pPr>
            <a:r>
              <a:rPr lang="ru-RU" sz="2000" b="0" dirty="0" smtClean="0"/>
              <a:t>Оценка качества организации и осуществления бюджетного процесса в муниципальных образованиях. Мониторинг платежеспособности местных бюджетов</a:t>
            </a:r>
          </a:p>
          <a:p>
            <a:pPr lvl="0" algn="l">
              <a:spcAft>
                <a:spcPts val="600"/>
              </a:spcAft>
              <a:buSzPct val="200000"/>
              <a:buBlip>
                <a:blip r:embed="rId3"/>
              </a:buBlip>
            </a:pPr>
            <a:r>
              <a:rPr lang="ru-RU" sz="2000" b="0" dirty="0" smtClean="0"/>
              <a:t>Мониторинг социально-экономических показателей территории</a:t>
            </a:r>
          </a:p>
          <a:p>
            <a:pPr lvl="0" algn="l">
              <a:spcAft>
                <a:spcPts val="600"/>
              </a:spcAft>
              <a:buSzPct val="200000"/>
              <a:buBlip>
                <a:blip r:embed="rId3"/>
              </a:buBlip>
            </a:pPr>
            <a:r>
              <a:rPr lang="ru-RU" sz="2000" b="0" dirty="0" smtClean="0"/>
              <a:t>Формирование паспорта субъекта и муниципальных образований</a:t>
            </a:r>
          </a:p>
          <a:p>
            <a:pPr lvl="0" algn="l">
              <a:spcAft>
                <a:spcPts val="600"/>
              </a:spcAft>
              <a:buSzPct val="200000"/>
              <a:buBlip>
                <a:blip r:embed="rId3"/>
              </a:buBlip>
            </a:pPr>
            <a:r>
              <a:rPr lang="ru-RU" sz="2000" b="0" dirty="0" smtClean="0"/>
              <a:t>Анализ социально-экономического развития и уровня развития</a:t>
            </a:r>
          </a:p>
          <a:p>
            <a:pPr lvl="0" algn="l">
              <a:spcAft>
                <a:spcPts val="600"/>
              </a:spcAft>
              <a:buSzPct val="200000"/>
              <a:buBlip>
                <a:blip r:embed="rId3"/>
              </a:buBlip>
            </a:pPr>
            <a:r>
              <a:rPr lang="ru-RU" sz="2000" b="0" dirty="0" smtClean="0"/>
              <a:t>Оценка инвестиционной привлекательности</a:t>
            </a:r>
          </a:p>
          <a:p>
            <a:pPr lvl="0" algn="l">
              <a:spcAft>
                <a:spcPts val="600"/>
              </a:spcAft>
              <a:buSzPct val="200000"/>
              <a:buBlip>
                <a:blip r:embed="rId3"/>
              </a:buBlip>
            </a:pPr>
            <a:r>
              <a:rPr lang="ru-RU" sz="2000" b="0" dirty="0" smtClean="0"/>
              <a:t>Мониторинг цен и тарифов</a:t>
            </a:r>
          </a:p>
          <a:p>
            <a:pPr lvl="0" algn="l">
              <a:spcAft>
                <a:spcPts val="600"/>
              </a:spcAft>
              <a:buSzPct val="200000"/>
              <a:buBlip>
                <a:blip r:embed="rId3"/>
              </a:buBlip>
            </a:pPr>
            <a:r>
              <a:rPr lang="ru-RU" sz="2000" b="0" dirty="0" smtClean="0"/>
              <a:t>Мониторинг окружающей среды и здоровья населения</a:t>
            </a:r>
          </a:p>
          <a:p>
            <a:pPr lvl="0" algn="l">
              <a:spcAft>
                <a:spcPts val="600"/>
              </a:spcAft>
              <a:buSzPct val="200000"/>
              <a:buBlip>
                <a:blip r:embed="rId3"/>
              </a:buBlip>
            </a:pPr>
            <a:r>
              <a:rPr lang="ru-RU" sz="2000" b="0" dirty="0" smtClean="0"/>
              <a:t>и другие направления</a:t>
            </a:r>
            <a:endParaRPr lang="ru-RU" sz="2000" b="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8203" r="9765"/>
          <a:stretch>
            <a:fillRect/>
          </a:stretch>
        </p:blipFill>
        <p:spPr bwMode="auto">
          <a:xfrm>
            <a:off x="144224" y="1285860"/>
            <a:ext cx="5713660" cy="5572139"/>
          </a:xfrm>
          <a:prstGeom prst="rect">
            <a:avLst/>
          </a:prstGeom>
          <a:noFill/>
          <a:ln w="9525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050" name="Заголовок 1"/>
          <p:cNvSpPr txBox="1">
            <a:spLocks/>
          </p:cNvSpPr>
          <p:nvPr/>
        </p:nvSpPr>
        <p:spPr bwMode="auto">
          <a:xfrm>
            <a:off x="0" y="728647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ru-RU" sz="2200" dirty="0">
                <a:solidFill>
                  <a:srgbClr val="1D487D"/>
                </a:solidFill>
              </a:rPr>
              <a:t>Горячая линия консультаций по вопросам Федерального Закона от 8 мая 2010г. №83-ФЗ </a:t>
            </a:r>
            <a:r>
              <a:rPr lang="en-US" sz="2200" dirty="0">
                <a:solidFill>
                  <a:srgbClr val="1D487D"/>
                </a:solidFill>
                <a:hlinkClick r:id="rId4"/>
              </a:rPr>
              <a:t>www.forum.iminfin.ru</a:t>
            </a:r>
            <a:r>
              <a:rPr lang="en-US" sz="2200" dirty="0">
                <a:solidFill>
                  <a:srgbClr val="1D487D"/>
                </a:solidFill>
              </a:rPr>
              <a:t> </a:t>
            </a:r>
            <a:endParaRPr lang="ru-RU" sz="2200" dirty="0">
              <a:solidFill>
                <a:srgbClr val="1D487D"/>
              </a:solidFill>
            </a:endParaRPr>
          </a:p>
        </p:txBody>
      </p:sp>
      <p:sp>
        <p:nvSpPr>
          <p:cNvPr id="2051" name="Номер слайда 14"/>
          <p:cNvSpPr txBox="1">
            <a:spLocks/>
          </p:cNvSpPr>
          <p:nvPr/>
        </p:nvSpPr>
        <p:spPr bwMode="auto">
          <a:xfrm>
            <a:off x="8143875" y="295275"/>
            <a:ext cx="5556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7B5050E-B22F-41AF-A5B4-8760EC7F10A8}" type="slidenum">
              <a:rPr lang="ru-RU">
                <a:solidFill>
                  <a:schemeClr val="bg1"/>
                </a:solidFill>
              </a:rPr>
              <a:pPr algn="r"/>
              <a:t>21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/>
          <a:srcRect l="9570" t="5244" r="30078"/>
          <a:stretch>
            <a:fillRect/>
          </a:stretch>
        </p:blipFill>
        <p:spPr bwMode="auto">
          <a:xfrm>
            <a:off x="4429125" y="2286000"/>
            <a:ext cx="4586288" cy="4500563"/>
          </a:xfrm>
          <a:prstGeom prst="rect">
            <a:avLst/>
          </a:prstGeom>
          <a:noFill/>
          <a:ln w="9525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Заголовок 1"/>
          <p:cNvSpPr txBox="1">
            <a:spLocks/>
          </p:cNvSpPr>
          <p:nvPr/>
        </p:nvSpPr>
        <p:spPr bwMode="auto">
          <a:xfrm>
            <a:off x="334963" y="786765"/>
            <a:ext cx="85359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ru-RU" sz="2200" dirty="0" smtClean="0">
                <a:solidFill>
                  <a:srgbClr val="1D487D"/>
                </a:solidFill>
              </a:rPr>
              <a:t>Основные компоненты системы мониторинга и анализа</a:t>
            </a:r>
            <a:endParaRPr lang="ru-RU" sz="2200" b="1" dirty="0">
              <a:solidFill>
                <a:srgbClr val="1D487D"/>
              </a:solidFill>
            </a:endParaRPr>
          </a:p>
        </p:txBody>
      </p:sp>
      <p:sp>
        <p:nvSpPr>
          <p:cNvPr id="15" name="Номер слайда 14"/>
          <p:cNvSpPr txBox="1">
            <a:spLocks/>
          </p:cNvSpPr>
          <p:nvPr/>
        </p:nvSpPr>
        <p:spPr bwMode="auto">
          <a:xfrm>
            <a:off x="8314944" y="295529"/>
            <a:ext cx="384048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642910" y="1357298"/>
          <a:ext cx="771530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Заголовок 1"/>
          <p:cNvSpPr txBox="1">
            <a:spLocks/>
          </p:cNvSpPr>
          <p:nvPr/>
        </p:nvSpPr>
        <p:spPr bwMode="auto">
          <a:xfrm>
            <a:off x="334963" y="786765"/>
            <a:ext cx="85359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ru-RU" sz="2200" b="1" dirty="0" smtClean="0">
                <a:solidFill>
                  <a:srgbClr val="1D487D"/>
                </a:solidFill>
              </a:rPr>
              <a:t>Формирование хранилища данных</a:t>
            </a:r>
            <a:endParaRPr lang="ru-RU" sz="2200" b="1" dirty="0">
              <a:solidFill>
                <a:srgbClr val="1D487D"/>
              </a:solidFill>
            </a:endParaRPr>
          </a:p>
        </p:txBody>
      </p:sp>
      <p:sp>
        <p:nvSpPr>
          <p:cNvPr id="15" name="Номер слайда 14"/>
          <p:cNvSpPr txBox="1">
            <a:spLocks/>
          </p:cNvSpPr>
          <p:nvPr/>
        </p:nvSpPr>
        <p:spPr bwMode="auto">
          <a:xfrm>
            <a:off x="8314944" y="295529"/>
            <a:ext cx="384048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036320" y="1170432"/>
          <a:ext cx="6815328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0" y="5335016"/>
          <a:ext cx="9144000" cy="135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Заголовок 1"/>
          <p:cNvSpPr txBox="1">
            <a:spLocks/>
          </p:cNvSpPr>
          <p:nvPr/>
        </p:nvSpPr>
        <p:spPr bwMode="auto">
          <a:xfrm>
            <a:off x="334963" y="774573"/>
            <a:ext cx="85359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</a:pPr>
            <a:r>
              <a:rPr lang="ru-RU" sz="2200" dirty="0" smtClean="0">
                <a:solidFill>
                  <a:srgbClr val="1D487D"/>
                </a:solidFill>
              </a:rPr>
              <a:t>Ситуационные панели (</a:t>
            </a:r>
            <a:r>
              <a:rPr lang="en-US" sz="2200" dirty="0" smtClean="0">
                <a:solidFill>
                  <a:srgbClr val="1D487D"/>
                </a:solidFill>
              </a:rPr>
              <a:t>dashboard)</a:t>
            </a:r>
          </a:p>
        </p:txBody>
      </p:sp>
      <p:sp>
        <p:nvSpPr>
          <p:cNvPr id="15" name="Номер слайда 14"/>
          <p:cNvSpPr txBox="1">
            <a:spLocks/>
          </p:cNvSpPr>
          <p:nvPr/>
        </p:nvSpPr>
        <p:spPr bwMode="auto">
          <a:xfrm>
            <a:off x="8071104" y="295529"/>
            <a:ext cx="627888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4219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474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738" b="11704"/>
          <a:stretch>
            <a:fillRect/>
          </a:stretch>
        </p:blipFill>
        <p:spPr bwMode="auto">
          <a:xfrm>
            <a:off x="500034" y="1142984"/>
            <a:ext cx="8090782" cy="5667261"/>
          </a:xfrm>
          <a:prstGeom prst="rect">
            <a:avLst/>
          </a:prstGeom>
          <a:noFill/>
          <a:ln w="9525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Заголовок 1"/>
          <p:cNvSpPr txBox="1">
            <a:spLocks/>
          </p:cNvSpPr>
          <p:nvPr/>
        </p:nvSpPr>
        <p:spPr bwMode="auto">
          <a:xfrm>
            <a:off x="334963" y="786765"/>
            <a:ext cx="85359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</a:pPr>
            <a:r>
              <a:rPr lang="ru-RU" sz="2200" dirty="0" smtClean="0">
                <a:solidFill>
                  <a:srgbClr val="1D487D"/>
                </a:solidFill>
              </a:rPr>
              <a:t>Приложение «</a:t>
            </a:r>
            <a:r>
              <a:rPr lang="ru-RU" sz="2200" dirty="0" err="1" smtClean="0">
                <a:solidFill>
                  <a:srgbClr val="1D487D"/>
                </a:solidFill>
              </a:rPr>
              <a:t>iМониторинг</a:t>
            </a:r>
            <a:r>
              <a:rPr lang="ru-RU" sz="2200" dirty="0" smtClean="0">
                <a:solidFill>
                  <a:srgbClr val="1D487D"/>
                </a:solidFill>
              </a:rPr>
              <a:t>»</a:t>
            </a:r>
            <a:r>
              <a:rPr lang="en-US" sz="2200" dirty="0" smtClean="0">
                <a:solidFill>
                  <a:srgbClr val="1D487D"/>
                </a:solidFill>
              </a:rPr>
              <a:t> </a:t>
            </a:r>
            <a:r>
              <a:rPr lang="ru-RU" sz="2200" dirty="0" smtClean="0">
                <a:solidFill>
                  <a:srgbClr val="1D487D"/>
                </a:solidFill>
              </a:rPr>
              <a:t>для</a:t>
            </a:r>
            <a:r>
              <a:rPr lang="en-US" sz="2200" dirty="0" smtClean="0">
                <a:solidFill>
                  <a:srgbClr val="1D487D"/>
                </a:solidFill>
              </a:rPr>
              <a:t> </a:t>
            </a:r>
            <a:r>
              <a:rPr lang="ru-RU" sz="2200" dirty="0" smtClean="0">
                <a:solidFill>
                  <a:srgbClr val="1D487D"/>
                </a:solidFill>
              </a:rPr>
              <a:t>планшета </a:t>
            </a:r>
            <a:r>
              <a:rPr lang="ru-RU" sz="2200" dirty="0" err="1" smtClean="0">
                <a:solidFill>
                  <a:srgbClr val="1D487D"/>
                </a:solidFill>
              </a:rPr>
              <a:t>iP</a:t>
            </a:r>
            <a:r>
              <a:rPr lang="en-US" sz="2200" dirty="0" smtClean="0">
                <a:solidFill>
                  <a:srgbClr val="1D487D"/>
                </a:solidFill>
              </a:rPr>
              <a:t>ad</a:t>
            </a:r>
            <a:endParaRPr lang="ru-RU" sz="2200" b="1" dirty="0">
              <a:solidFill>
                <a:srgbClr val="1D487D"/>
              </a:solidFill>
            </a:endParaRPr>
          </a:p>
        </p:txBody>
      </p:sp>
      <p:sp>
        <p:nvSpPr>
          <p:cNvPr id="15" name="Номер слайда 14"/>
          <p:cNvSpPr txBox="1">
            <a:spLocks/>
          </p:cNvSpPr>
          <p:nvPr/>
        </p:nvSpPr>
        <p:spPr bwMode="auto">
          <a:xfrm>
            <a:off x="8215338" y="295529"/>
            <a:ext cx="483654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0" y="112502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ru-RU" sz="2000" b="0" dirty="0" smtClean="0"/>
              <a:t>Приложение «</a:t>
            </a:r>
            <a:r>
              <a:rPr lang="ru-RU" sz="2000" b="0" dirty="0" err="1" smtClean="0"/>
              <a:t>iМониторинг</a:t>
            </a:r>
            <a:r>
              <a:rPr lang="ru-RU" sz="2000" b="0" dirty="0" smtClean="0"/>
              <a:t> для </a:t>
            </a:r>
            <a:r>
              <a:rPr lang="ru-RU" sz="2000" b="0" dirty="0" err="1" smtClean="0"/>
              <a:t>iPad</a:t>
            </a:r>
            <a:r>
              <a:rPr lang="ru-RU" sz="2000" b="0" dirty="0" smtClean="0"/>
              <a:t>» размещено в </a:t>
            </a:r>
            <a:r>
              <a:rPr lang="ru-RU" sz="2000" b="0" dirty="0" err="1" smtClean="0"/>
              <a:t>Apple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AppStore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в</a:t>
            </a:r>
            <a:r>
              <a:rPr lang="ru-RU" sz="2000" b="0" dirty="0" smtClean="0"/>
              <a:t> разделе «</a:t>
            </a:r>
            <a:r>
              <a:rPr lang="ru-RU" sz="2000" b="0" dirty="0" err="1" smtClean="0"/>
              <a:t>Finance</a:t>
            </a:r>
            <a:r>
              <a:rPr lang="ru-RU" sz="2000" b="0" dirty="0" smtClean="0"/>
              <a:t>». Вы можете установить его бесплатно через </a:t>
            </a:r>
            <a:r>
              <a:rPr lang="ru-RU" sz="2000" b="0" dirty="0" err="1" smtClean="0"/>
              <a:t>iTunes</a:t>
            </a:r>
            <a:r>
              <a:rPr lang="ru-RU" sz="2000" b="0" dirty="0" smtClean="0"/>
              <a:t>.</a:t>
            </a:r>
            <a:endParaRPr lang="ru-RU" sz="2000" b="0" dirty="0"/>
          </a:p>
        </p:txBody>
      </p:sp>
      <p:pic>
        <p:nvPicPr>
          <p:cNvPr id="2051" name="Picture 3" descr="D:\Go\20101018_СПб\Доклад\Pic\IMG_00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24"/>
            <a:ext cx="3657600" cy="4876800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</p:pic>
      <p:pic>
        <p:nvPicPr>
          <p:cNvPr id="2050" name="Picture 2" descr="D:\Go\20101018_СПб\Доклад\Pic\IMG_002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50" y="1838348"/>
            <a:ext cx="3657600" cy="4876800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  <a:effectLst/>
        </p:spPr>
      </p:pic>
      <p:pic>
        <p:nvPicPr>
          <p:cNvPr id="2052" name="Picture 4" descr="D:\Go\20101018_СПб\Доклад\Pic\IMG_002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32" y="1714488"/>
            <a:ext cx="3657600" cy="4876800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</p:pic>
      <p:sp>
        <p:nvSpPr>
          <p:cNvPr id="13" name="Овал 12"/>
          <p:cNvSpPr/>
          <p:nvPr/>
        </p:nvSpPr>
        <p:spPr bwMode="auto">
          <a:xfrm>
            <a:off x="5500726" y="4857760"/>
            <a:ext cx="3571868" cy="20002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Учетная запись для участников Форума</a:t>
            </a:r>
          </a:p>
          <a:p>
            <a:r>
              <a:rPr lang="ru-RU" sz="24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логин</a:t>
            </a:r>
            <a:r>
              <a:rPr lang="en-US" sz="24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spb</a:t>
            </a:r>
            <a:endParaRPr lang="en-US" sz="28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пароль </a:t>
            </a:r>
            <a:r>
              <a:rPr lang="en-US" sz="2800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krista</a:t>
            </a:r>
            <a:endParaRPr lang="ru-RU" sz="28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Заголовок 1"/>
          <p:cNvSpPr txBox="1">
            <a:spLocks/>
          </p:cNvSpPr>
          <p:nvPr/>
        </p:nvSpPr>
        <p:spPr bwMode="auto">
          <a:xfrm>
            <a:off x="334963" y="786765"/>
            <a:ext cx="85359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</a:pPr>
            <a:r>
              <a:rPr lang="ru-RU" sz="2200" dirty="0" smtClean="0">
                <a:solidFill>
                  <a:srgbClr val="1D487D"/>
                </a:solidFill>
              </a:rPr>
              <a:t>Приложение «</a:t>
            </a:r>
            <a:r>
              <a:rPr lang="ru-RU" sz="2200" dirty="0" err="1" smtClean="0">
                <a:solidFill>
                  <a:srgbClr val="1D487D"/>
                </a:solidFill>
              </a:rPr>
              <a:t>iМониторинг</a:t>
            </a:r>
            <a:r>
              <a:rPr lang="ru-RU" sz="2200" dirty="0" smtClean="0">
                <a:solidFill>
                  <a:srgbClr val="1D487D"/>
                </a:solidFill>
              </a:rPr>
              <a:t>» для смартфонов</a:t>
            </a:r>
            <a:endParaRPr lang="ru-RU" sz="2200" b="1" dirty="0">
              <a:solidFill>
                <a:srgbClr val="1D487D"/>
              </a:solidFill>
            </a:endParaRPr>
          </a:p>
        </p:txBody>
      </p:sp>
      <p:sp>
        <p:nvSpPr>
          <p:cNvPr id="15" name="Номер слайда 14"/>
          <p:cNvSpPr txBox="1">
            <a:spLocks/>
          </p:cNvSpPr>
          <p:nvPr/>
        </p:nvSpPr>
        <p:spPr bwMode="auto">
          <a:xfrm>
            <a:off x="8215338" y="295529"/>
            <a:ext cx="483654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0" y="1125025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ru-RU" sz="2000" b="0" dirty="0" smtClean="0"/>
              <a:t>Приложение для </a:t>
            </a:r>
            <a:r>
              <a:rPr lang="en-US" sz="2000" b="0" dirty="0" err="1" smtClean="0"/>
              <a:t>iPhone</a:t>
            </a:r>
            <a:r>
              <a:rPr lang="en-US" sz="2000" b="0" dirty="0" smtClean="0"/>
              <a:t> </a:t>
            </a:r>
            <a:r>
              <a:rPr lang="ru-RU" sz="2000" b="0" dirty="0" smtClean="0"/>
              <a:t>размещено в </a:t>
            </a:r>
            <a:r>
              <a:rPr lang="ru-RU" sz="2000" b="0" dirty="0" err="1" smtClean="0"/>
              <a:t>Apple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AppStore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в</a:t>
            </a:r>
            <a:r>
              <a:rPr lang="ru-RU" sz="2000" b="0" dirty="0" smtClean="0"/>
              <a:t> разделе «</a:t>
            </a:r>
            <a:r>
              <a:rPr lang="ru-RU" sz="2000" b="0" dirty="0" err="1" smtClean="0"/>
              <a:t>Finance</a:t>
            </a:r>
            <a:r>
              <a:rPr lang="ru-RU" sz="2000" b="0" dirty="0" smtClean="0"/>
              <a:t>». Вы можете скачать и установить его бесплатно через </a:t>
            </a:r>
            <a:r>
              <a:rPr lang="ru-RU" sz="2000" b="0" dirty="0" err="1" smtClean="0"/>
              <a:t>iTunes</a:t>
            </a:r>
            <a:r>
              <a:rPr lang="ru-RU" sz="2000" b="0" dirty="0" smtClean="0"/>
              <a:t>. Приложение для смартфонов </a:t>
            </a:r>
            <a:r>
              <a:rPr lang="ru-RU" sz="2000" b="0" dirty="0" err="1" smtClean="0"/>
              <a:t>Windows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Mobile</a:t>
            </a:r>
            <a:r>
              <a:rPr lang="ru-RU" sz="2000" b="0" dirty="0" smtClean="0"/>
              <a:t> можно установить с сайта </a:t>
            </a:r>
            <a:r>
              <a:rPr lang="en-US" sz="2000" b="0" dirty="0" smtClean="0">
                <a:hlinkClick r:id="rId3"/>
              </a:rPr>
              <a:t>www.iminfin.ru</a:t>
            </a:r>
            <a:r>
              <a:rPr lang="en-US" sz="2000" b="0" dirty="0" smtClean="0"/>
              <a:t> </a:t>
            </a:r>
            <a:endParaRPr lang="ru-RU" sz="2000" b="0" dirty="0"/>
          </a:p>
        </p:txBody>
      </p:sp>
      <p:pic>
        <p:nvPicPr>
          <p:cNvPr id="3074" name="Picture 2" descr="N:\Презентации_доклады_буклеты\Буклет_2010_АЦР\Pic\iPhone\IMG_054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3720" y="2137432"/>
            <a:ext cx="2956560" cy="4434840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</p:pic>
      <p:pic>
        <p:nvPicPr>
          <p:cNvPr id="3075" name="Picture 3" descr="N:\Презентации_доклады_буклеты\Буклет_2010_АЦР\Pic\iPhone\IMG_054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04" y="2137432"/>
            <a:ext cx="2956560" cy="4434840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</p:pic>
      <p:pic>
        <p:nvPicPr>
          <p:cNvPr id="3076" name="Picture 4" descr="N:\Презентации_доклады_буклеты\Буклет_2010_АЦР\Pic\iPhone\IMG_054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2137432"/>
            <a:ext cx="2956560" cy="4434840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</p:pic>
      <p:sp>
        <p:nvSpPr>
          <p:cNvPr id="10" name="Овал 9"/>
          <p:cNvSpPr/>
          <p:nvPr/>
        </p:nvSpPr>
        <p:spPr bwMode="auto">
          <a:xfrm>
            <a:off x="5500726" y="4786322"/>
            <a:ext cx="3571868" cy="20002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Учетная запись для участников Форума</a:t>
            </a:r>
          </a:p>
          <a:p>
            <a:r>
              <a:rPr lang="ru-RU" sz="24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логин</a:t>
            </a:r>
            <a:r>
              <a:rPr lang="en-US" sz="24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spb</a:t>
            </a:r>
            <a:endParaRPr lang="en-US" sz="28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пароль </a:t>
            </a:r>
            <a:r>
              <a:rPr lang="en-US" sz="2800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krista</a:t>
            </a:r>
            <a:endParaRPr lang="ru-RU" sz="28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Заголовок 1"/>
          <p:cNvSpPr txBox="1">
            <a:spLocks/>
          </p:cNvSpPr>
          <p:nvPr/>
        </p:nvSpPr>
        <p:spPr bwMode="auto">
          <a:xfrm>
            <a:off x="214282" y="714356"/>
            <a:ext cx="878687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ru-RU" sz="2200" dirty="0" smtClean="0">
                <a:solidFill>
                  <a:srgbClr val="1D487D"/>
                </a:solidFill>
              </a:rPr>
              <a:t>Системы финансового и социально-экономического анализа нашей разработки введены в эксплуатацию 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2200" dirty="0" smtClean="0">
                <a:solidFill>
                  <a:srgbClr val="1D487D"/>
                </a:solidFill>
              </a:rPr>
              <a:t>более чем в 20 субъектах РФ</a:t>
            </a:r>
            <a:endParaRPr lang="ru-RU" sz="2200" b="1" dirty="0">
              <a:solidFill>
                <a:srgbClr val="1D487D"/>
              </a:solidFill>
            </a:endParaRPr>
          </a:p>
        </p:txBody>
      </p:sp>
      <p:sp>
        <p:nvSpPr>
          <p:cNvPr id="15" name="Номер слайда 14"/>
          <p:cNvSpPr txBox="1">
            <a:spLocks/>
          </p:cNvSpPr>
          <p:nvPr/>
        </p:nvSpPr>
        <p:spPr bwMode="auto">
          <a:xfrm>
            <a:off x="8071104" y="295529"/>
            <a:ext cx="627888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446833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499220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00034" y="1606057"/>
            <a:ext cx="8506394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1D487D"/>
              </a:buClr>
              <a:buSzPct val="100000"/>
            </a:pPr>
            <a:r>
              <a:rPr lang="ru-RU" sz="2000" b="0" dirty="0" smtClean="0"/>
              <a:t>Департамент финансов Ярославской области </a:t>
            </a:r>
            <a:r>
              <a:rPr lang="en-US" sz="2000" b="0" u="sng" dirty="0" smtClean="0">
                <a:solidFill>
                  <a:srgbClr val="0070C0"/>
                </a:solidFill>
                <a:hlinkClick r:id="rId3"/>
              </a:rPr>
              <a:t>www.yar.ifinmon.ru</a:t>
            </a:r>
            <a:endParaRPr lang="ru-RU" sz="2000" b="0" dirty="0" smtClean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1D487D"/>
              </a:buClr>
              <a:buSzPct val="100000"/>
            </a:pPr>
            <a:r>
              <a:rPr lang="ru-RU" sz="2000" b="0" dirty="0" smtClean="0"/>
              <a:t>Правительство Рязанской области</a:t>
            </a:r>
            <a:r>
              <a:rPr lang="en-US" sz="2000" b="0" dirty="0" smtClean="0"/>
              <a:t> </a:t>
            </a:r>
            <a:r>
              <a:rPr lang="en-US" sz="2000" b="0" dirty="0" smtClean="0">
                <a:hlinkClick r:id="rId4"/>
              </a:rPr>
              <a:t>www.ryazan.ifinmon.ru</a:t>
            </a:r>
            <a:endParaRPr lang="ru-RU" sz="2000" b="0" dirty="0" smtClean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1D487D"/>
              </a:buClr>
              <a:buSzPct val="100000"/>
            </a:pPr>
            <a:r>
              <a:rPr lang="ru-RU" sz="2000" b="0" dirty="0" err="1" smtClean="0"/>
              <a:t>МФиНП</a:t>
            </a:r>
            <a:r>
              <a:rPr lang="ru-RU" sz="2000" b="0" dirty="0" smtClean="0"/>
              <a:t> Новосибирской области </a:t>
            </a:r>
            <a:r>
              <a:rPr lang="en-US" sz="2000" b="0" dirty="0" smtClean="0">
                <a:hlinkClick r:id="rId5"/>
              </a:rPr>
              <a:t>www.fn.ufnso.ru:8080/CustomReports</a:t>
            </a:r>
            <a:endParaRPr lang="ru-RU" sz="2000" b="0" dirty="0" smtClean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1D487D"/>
              </a:buClr>
              <a:buSzPct val="100000"/>
            </a:pPr>
            <a:r>
              <a:rPr lang="ru-RU" sz="2000" b="0" dirty="0" smtClean="0"/>
              <a:t>Министерство финансов </a:t>
            </a:r>
            <a:r>
              <a:rPr lang="ru-RU" sz="2000" b="0" dirty="0" err="1" smtClean="0"/>
              <a:t>РСО-Алания</a:t>
            </a:r>
            <a:r>
              <a:rPr lang="ru-RU" sz="2000" b="0" dirty="0" smtClean="0"/>
              <a:t> </a:t>
            </a:r>
            <a:r>
              <a:rPr lang="en-US" sz="2000" b="0" u="sng" dirty="0" smtClean="0">
                <a:solidFill>
                  <a:srgbClr val="0070C0"/>
                </a:solidFill>
                <a:hlinkClick r:id="rId6"/>
              </a:rPr>
              <a:t>www.rso-a.ifinmon.ru</a:t>
            </a:r>
            <a:endParaRPr lang="en-US" sz="2000" b="0" dirty="0" smtClean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1D487D"/>
              </a:buClr>
              <a:buSzPct val="100000"/>
            </a:pPr>
            <a:r>
              <a:rPr lang="ru-RU" sz="2000" b="0" dirty="0" smtClean="0"/>
              <a:t>Министерство финансов Пензенской области</a:t>
            </a:r>
            <a:r>
              <a:rPr lang="en-US" sz="2000" b="0" dirty="0" smtClean="0"/>
              <a:t> </a:t>
            </a:r>
            <a:r>
              <a:rPr lang="en-US" sz="2000" b="0" u="sng" dirty="0" smtClean="0">
                <a:solidFill>
                  <a:srgbClr val="0070C0"/>
                </a:solidFill>
                <a:hlinkClick r:id="rId7"/>
              </a:rPr>
              <a:t>www.penza.ifinmon.ru</a:t>
            </a:r>
            <a:endParaRPr lang="ru-RU" sz="2000" b="0" dirty="0" smtClean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1D487D"/>
              </a:buClr>
              <a:buSzPct val="100000"/>
            </a:pPr>
            <a:r>
              <a:rPr lang="ru-RU" sz="2000" b="0" dirty="0" smtClean="0"/>
              <a:t>ДФ администрации Костромской области </a:t>
            </a:r>
            <a:r>
              <a:rPr lang="en-US" sz="2000" b="0" dirty="0" smtClean="0">
                <a:hlinkClick r:id="rId8"/>
              </a:rPr>
              <a:t>www.kostroma.ifinmon.ru</a:t>
            </a:r>
            <a:endParaRPr lang="ru-RU" sz="2000" b="0" dirty="0" smtClean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1D487D"/>
              </a:buClr>
              <a:buSzPct val="100000"/>
            </a:pPr>
            <a:r>
              <a:rPr lang="ru-RU" sz="2000" b="0" dirty="0" smtClean="0"/>
              <a:t>Минфин Ставропольского края </a:t>
            </a:r>
            <a:r>
              <a:rPr lang="ru-RU" sz="2000" b="0" u="sng" dirty="0" err="1" smtClean="0">
                <a:hlinkClick r:id="rId9"/>
              </a:rPr>
              <a:t>www.stavropol.ifinmon.ru</a:t>
            </a:r>
            <a:endParaRPr lang="ru-RU" sz="2000" b="0" dirty="0" smtClean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1D487D"/>
              </a:buClr>
              <a:buSzPct val="100000"/>
            </a:pPr>
            <a:r>
              <a:rPr lang="ru-RU" sz="2000" b="0" dirty="0" smtClean="0"/>
              <a:t>ДФБК Краснодарского края </a:t>
            </a:r>
            <a:r>
              <a:rPr lang="ru-RU" sz="2000" b="0" u="sng" dirty="0" err="1" smtClean="0">
                <a:hlinkClick r:id="rId10"/>
              </a:rPr>
              <a:t>www.krasnodar.ifinmon.ru</a:t>
            </a:r>
            <a:endParaRPr lang="ru-RU" sz="2000" b="0" dirty="0" smtClean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1D487D"/>
              </a:buClr>
              <a:buSzPct val="100000"/>
            </a:pPr>
            <a:r>
              <a:rPr lang="ru-RU" sz="2000" b="0" dirty="0" smtClean="0"/>
              <a:t>Министерство финансов Республика Карелия </a:t>
            </a:r>
            <a:r>
              <a:rPr lang="en-US" sz="2000" b="0" dirty="0" smtClean="0">
                <a:hlinkClick r:id="rId11"/>
              </a:rPr>
              <a:t>www.karelia.ifinmon.ru</a:t>
            </a:r>
            <a:endParaRPr lang="ru-RU" sz="2000" b="0" dirty="0" smtClean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1D487D"/>
              </a:buClr>
              <a:buSzPct val="100000"/>
            </a:pPr>
            <a:r>
              <a:rPr lang="ru-RU" sz="2000" b="0" dirty="0" smtClean="0"/>
              <a:t>Министерство финансов Омской области </a:t>
            </a:r>
            <a:r>
              <a:rPr lang="en-US" sz="2000" b="0" dirty="0" smtClean="0">
                <a:hlinkClick r:id="rId12"/>
              </a:rPr>
              <a:t>www.omsk.ifinmon.ru</a:t>
            </a:r>
            <a:r>
              <a:rPr lang="ru-RU" sz="2000" b="0" dirty="0" smtClean="0"/>
              <a:t>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1D487D"/>
              </a:buClr>
              <a:buSzPct val="100000"/>
            </a:pPr>
            <a:r>
              <a:rPr lang="ru-RU" sz="2000" b="0" dirty="0" smtClean="0"/>
              <a:t>Администрация </a:t>
            </a:r>
            <a:r>
              <a:rPr lang="ru-RU" sz="2000" b="0" dirty="0" err="1" smtClean="0"/>
              <a:t>г.Губкинский</a:t>
            </a:r>
            <a:r>
              <a:rPr lang="ru-RU" sz="2000" b="0" dirty="0" smtClean="0"/>
              <a:t> (ЯНАО) </a:t>
            </a:r>
            <a:r>
              <a:rPr lang="en-US" sz="2000" b="0" dirty="0" smtClean="0">
                <a:hlinkClick r:id="rId13"/>
              </a:rPr>
              <a:t>adm.purpe.ru:83/site</a:t>
            </a:r>
            <a:endParaRPr lang="ru-RU" sz="2000" b="0" dirty="0" smtClean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1D487D"/>
              </a:buClr>
              <a:buSzPct val="100000"/>
            </a:pPr>
            <a:r>
              <a:rPr lang="ru-RU" sz="2000" b="0" dirty="0" smtClean="0"/>
              <a:t>Администрация </a:t>
            </a:r>
            <a:r>
              <a:rPr lang="ru-RU" sz="2000" b="0" dirty="0" err="1" smtClean="0"/>
              <a:t>Новоорского</a:t>
            </a:r>
            <a:r>
              <a:rPr lang="ru-RU" sz="2000" b="0" dirty="0" smtClean="0"/>
              <a:t> района </a:t>
            </a:r>
            <a:r>
              <a:rPr lang="ru-RU" sz="2000" b="0" dirty="0" smtClean="0">
                <a:hlinkClick r:id="rId14" action="ppaction://hlinkfile"/>
              </a:rPr>
              <a:t>85.192.154.204/</a:t>
            </a:r>
            <a:r>
              <a:rPr lang="ru-RU" sz="2000" b="0" dirty="0" err="1" smtClean="0">
                <a:hlinkClick r:id="rId14" action="ppaction://hlinkfile"/>
              </a:rPr>
              <a:t>site</a:t>
            </a:r>
            <a:endParaRPr lang="ru-RU" sz="2000" b="0" dirty="0" smtClean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1D487D"/>
              </a:buClr>
              <a:buSzPct val="100000"/>
            </a:pPr>
            <a:r>
              <a:rPr lang="ru-RU" sz="2000" b="0" dirty="0" smtClean="0"/>
              <a:t>Оренбургская область,     Вологодская область,      Курская область,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1D487D"/>
              </a:buClr>
              <a:buSzPct val="100000"/>
            </a:pPr>
            <a:r>
              <a:rPr lang="ru-RU" sz="2000" b="0" dirty="0" smtClean="0"/>
              <a:t>Чеченская республика,     Астраханская область,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1D487D"/>
              </a:buClr>
              <a:buSzPct val="100000"/>
            </a:pPr>
            <a:r>
              <a:rPr lang="ru-RU" sz="2000" b="0" dirty="0" smtClean="0"/>
              <a:t>Архангельская область,      Республика Мордовия и другие регионы.</a:t>
            </a:r>
          </a:p>
        </p:txBody>
      </p:sp>
      <p:pic>
        <p:nvPicPr>
          <p:cNvPr id="5122" name="Picture 2" descr="D:\Go\20101018_СПб\Доклад\Pic\Гербы\Emblem1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8572" y="3302387"/>
            <a:ext cx="342900" cy="342900"/>
          </a:xfrm>
          <a:prstGeom prst="rect">
            <a:avLst/>
          </a:prstGeom>
          <a:noFill/>
        </p:spPr>
      </p:pic>
      <p:pic>
        <p:nvPicPr>
          <p:cNvPr id="5123" name="Picture 3" descr="D:\Go\20101018_СПб\Доклад\Pic\Гербы\Emblem2.gi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28572" y="4311611"/>
            <a:ext cx="342900" cy="342900"/>
          </a:xfrm>
          <a:prstGeom prst="rect">
            <a:avLst/>
          </a:prstGeom>
          <a:noFill/>
        </p:spPr>
      </p:pic>
      <p:pic>
        <p:nvPicPr>
          <p:cNvPr id="5124" name="Picture 4" descr="D:\Go\20101018_СПб\Доклад\Pic\Гербы\Emblem10.gi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28572" y="1956755"/>
            <a:ext cx="342900" cy="342900"/>
          </a:xfrm>
          <a:prstGeom prst="rect">
            <a:avLst/>
          </a:prstGeom>
          <a:noFill/>
        </p:spPr>
      </p:pic>
      <p:pic>
        <p:nvPicPr>
          <p:cNvPr id="5125" name="Picture 5" descr="D:\Go\20101018_СПб\Доклад\Pic\Гербы\Emblem11.gif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28572" y="3638795"/>
            <a:ext cx="342900" cy="342900"/>
          </a:xfrm>
          <a:prstGeom prst="rect">
            <a:avLst/>
          </a:prstGeom>
          <a:noFill/>
        </p:spPr>
      </p:pic>
      <p:pic>
        <p:nvPicPr>
          <p:cNvPr id="5126" name="Picture 6" descr="D:\Go\20101018_СПб\Доклад\Pic\Гербы\Emblem12.gif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286116" y="5620875"/>
            <a:ext cx="342900" cy="342900"/>
          </a:xfrm>
          <a:prstGeom prst="rect">
            <a:avLst/>
          </a:prstGeom>
          <a:noFill/>
        </p:spPr>
      </p:pic>
      <p:pic>
        <p:nvPicPr>
          <p:cNvPr id="5127" name="Picture 7" descr="D:\Go\20101018_СПб\Доклад\Pic\Гербы\Emblem13.gi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28572" y="1620347"/>
            <a:ext cx="342900" cy="342900"/>
          </a:xfrm>
          <a:prstGeom prst="rect">
            <a:avLst/>
          </a:prstGeom>
          <a:noFill/>
        </p:spPr>
      </p:pic>
      <p:pic>
        <p:nvPicPr>
          <p:cNvPr id="5128" name="Picture 8" descr="D:\Go\20101018_СПб\Доклад\Pic\Гербы\Emblem14.gif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28572" y="2629571"/>
            <a:ext cx="342900" cy="342900"/>
          </a:xfrm>
          <a:prstGeom prst="rect">
            <a:avLst/>
          </a:prstGeom>
          <a:noFill/>
        </p:spPr>
      </p:pic>
      <p:pic>
        <p:nvPicPr>
          <p:cNvPr id="5129" name="Picture 9" descr="D:\Go\20101018_СПб\Доклад\Pic\Гербы\Emblem15.gif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300406" y="5963775"/>
            <a:ext cx="342900" cy="342900"/>
          </a:xfrm>
          <a:prstGeom prst="rect">
            <a:avLst/>
          </a:prstGeom>
          <a:noFill/>
        </p:spPr>
      </p:pic>
      <p:pic>
        <p:nvPicPr>
          <p:cNvPr id="5130" name="Picture 10" descr="D:\Go\20101018_СПб\Доклад\Pic\Гербы\Emblem16.gif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28572" y="4984427"/>
            <a:ext cx="342900" cy="342900"/>
          </a:xfrm>
          <a:prstGeom prst="rect">
            <a:avLst/>
          </a:prstGeom>
          <a:noFill/>
        </p:spPr>
      </p:pic>
      <p:pic>
        <p:nvPicPr>
          <p:cNvPr id="5131" name="Picture 11" descr="D:\Go\20101018_СПб\Доклад\Pic\Гербы\Emblem3.gif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28572" y="3975203"/>
            <a:ext cx="342900" cy="342900"/>
          </a:xfrm>
          <a:prstGeom prst="rect">
            <a:avLst/>
          </a:prstGeom>
          <a:noFill/>
        </p:spPr>
      </p:pic>
      <p:pic>
        <p:nvPicPr>
          <p:cNvPr id="5132" name="Picture 12" descr="D:\Go\20101018_СПб\Доклад\Pic\Гербы\Emblem4.gif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229364" y="5620875"/>
            <a:ext cx="342900" cy="342900"/>
          </a:xfrm>
          <a:prstGeom prst="rect">
            <a:avLst/>
          </a:prstGeom>
          <a:noFill/>
        </p:spPr>
      </p:pic>
      <p:pic>
        <p:nvPicPr>
          <p:cNvPr id="5133" name="Picture 13" descr="D:\Go\20101018_СПб\Доклад\Pic\Гербы\Emblem5.gif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428992" y="6320965"/>
            <a:ext cx="342900" cy="342900"/>
          </a:xfrm>
          <a:prstGeom prst="rect">
            <a:avLst/>
          </a:prstGeom>
          <a:noFill/>
        </p:spPr>
      </p:pic>
      <p:pic>
        <p:nvPicPr>
          <p:cNvPr id="5134" name="Picture 14" descr="D:\Go\20101018_СПб\Доклад\Pic\Гербы\Emblem6.gif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28572" y="5320833"/>
            <a:ext cx="342900" cy="342900"/>
          </a:xfrm>
          <a:prstGeom prst="rect">
            <a:avLst/>
          </a:prstGeom>
          <a:noFill/>
        </p:spPr>
      </p:pic>
      <p:pic>
        <p:nvPicPr>
          <p:cNvPr id="5135" name="Picture 15" descr="D:\Go\20101018_СПб\Доклад\Pic\Гербы\Emblem7.gif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228572" y="2293163"/>
            <a:ext cx="342900" cy="342900"/>
          </a:xfrm>
          <a:prstGeom prst="rect">
            <a:avLst/>
          </a:prstGeom>
          <a:noFill/>
        </p:spPr>
      </p:pic>
      <p:pic>
        <p:nvPicPr>
          <p:cNvPr id="5136" name="Picture 16" descr="D:\Go\20101018_СПб\Доклад\Pic\Гербы\Emblem8.gif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228572" y="4648019"/>
            <a:ext cx="342900" cy="342900"/>
          </a:xfrm>
          <a:prstGeom prst="rect">
            <a:avLst/>
          </a:prstGeom>
          <a:noFill/>
        </p:spPr>
      </p:pic>
      <p:pic>
        <p:nvPicPr>
          <p:cNvPr id="5137" name="Picture 17" descr="D:\Go\20101018_СПб\Доклад\Pic\Гербы\Emblem9.gif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228572" y="2965979"/>
            <a:ext cx="342900" cy="34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14282" y="1142984"/>
          <a:ext cx="8643998" cy="531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785794"/>
            <a:ext cx="8715375" cy="7143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kern="1200" dirty="0" smtClean="0">
                <a:solidFill>
                  <a:srgbClr val="1D487D"/>
                </a:solidFill>
                <a:latin typeface="Arial" charset="0"/>
                <a:ea typeface="+mn-ea"/>
                <a:cs typeface="+mn-cs"/>
              </a:rPr>
              <a:t>Программное обеспечение как сервис </a:t>
            </a:r>
            <a:br>
              <a:rPr lang="ru-RU" sz="2200" b="1" kern="1200" dirty="0" smtClean="0">
                <a:solidFill>
                  <a:srgbClr val="1D487D"/>
                </a:solidFill>
                <a:latin typeface="Arial" charset="0"/>
                <a:ea typeface="+mn-ea"/>
                <a:cs typeface="+mn-cs"/>
              </a:rPr>
            </a:br>
            <a:r>
              <a:rPr lang="ru-RU" sz="2200" b="1" kern="1200" dirty="0" smtClean="0">
                <a:solidFill>
                  <a:srgbClr val="1D487D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ru-RU" sz="2200" b="1" kern="1200" dirty="0" err="1" smtClean="0">
                <a:solidFill>
                  <a:srgbClr val="1D487D"/>
                </a:solidFill>
                <a:latin typeface="Arial" charset="0"/>
                <a:ea typeface="+mn-ea"/>
                <a:cs typeface="+mn-cs"/>
              </a:rPr>
              <a:t>Software</a:t>
            </a:r>
            <a:r>
              <a:rPr lang="ru-RU" sz="2200" b="1" kern="1200" dirty="0" smtClean="0">
                <a:solidFill>
                  <a:srgbClr val="1D487D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2200" b="1" kern="1200" dirty="0" err="1" smtClean="0">
                <a:solidFill>
                  <a:srgbClr val="1D487D"/>
                </a:solidFill>
                <a:latin typeface="Arial" charset="0"/>
                <a:ea typeface="+mn-ea"/>
                <a:cs typeface="+mn-cs"/>
              </a:rPr>
              <a:t>as</a:t>
            </a:r>
            <a:r>
              <a:rPr lang="ru-RU" sz="2200" b="1" kern="1200" dirty="0" smtClean="0">
                <a:solidFill>
                  <a:srgbClr val="1D487D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2200" b="1" kern="1200" dirty="0" err="1" smtClean="0">
                <a:solidFill>
                  <a:srgbClr val="1D487D"/>
                </a:solidFill>
                <a:latin typeface="Arial" charset="0"/>
                <a:ea typeface="+mn-ea"/>
                <a:cs typeface="+mn-cs"/>
              </a:rPr>
              <a:t>a</a:t>
            </a:r>
            <a:r>
              <a:rPr lang="ru-RU" sz="2200" b="1" kern="1200" dirty="0" smtClean="0">
                <a:solidFill>
                  <a:srgbClr val="1D487D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2200" b="1" kern="1200" dirty="0" err="1" smtClean="0">
                <a:solidFill>
                  <a:srgbClr val="1D487D"/>
                </a:solidFill>
                <a:latin typeface="Arial" charset="0"/>
                <a:ea typeface="+mn-ea"/>
                <a:cs typeface="+mn-cs"/>
              </a:rPr>
              <a:t>Service</a:t>
            </a:r>
            <a:r>
              <a:rPr lang="ru-RU" sz="2200" b="1" kern="1200" dirty="0" smtClean="0">
                <a:solidFill>
                  <a:srgbClr val="1D487D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ru-RU" sz="2200" b="1" kern="1200" dirty="0" err="1" smtClean="0">
                <a:solidFill>
                  <a:srgbClr val="1D487D"/>
                </a:solidFill>
                <a:latin typeface="Arial" charset="0"/>
                <a:ea typeface="+mn-ea"/>
                <a:cs typeface="+mn-cs"/>
              </a:rPr>
              <a:t>SaaS</a:t>
            </a:r>
            <a:r>
              <a:rPr lang="ru-RU" sz="2200" b="1" kern="1200" dirty="0" smtClean="0">
                <a:solidFill>
                  <a:srgbClr val="1D487D"/>
                </a:solidFill>
                <a:latin typeface="Arial" charset="0"/>
                <a:ea typeface="+mn-ea"/>
                <a:cs typeface="+mn-cs"/>
              </a:rPr>
              <a:t>). </a:t>
            </a:r>
            <a:br>
              <a:rPr lang="ru-RU" sz="2200" b="1" kern="1200" dirty="0" smtClean="0">
                <a:solidFill>
                  <a:srgbClr val="1D487D"/>
                </a:solidFill>
                <a:latin typeface="Arial" charset="0"/>
                <a:ea typeface="+mn-ea"/>
                <a:cs typeface="+mn-cs"/>
              </a:rPr>
            </a:br>
            <a:r>
              <a:rPr lang="ru-RU" sz="2200" b="1" kern="1200" dirty="0" smtClean="0">
                <a:solidFill>
                  <a:srgbClr val="1D487D"/>
                </a:solidFill>
                <a:latin typeface="Arial" charset="0"/>
                <a:ea typeface="+mn-ea"/>
                <a:cs typeface="+mn-cs"/>
              </a:rPr>
              <a:t>Используем эту схему с 2009 года</a:t>
            </a:r>
          </a:p>
        </p:txBody>
      </p:sp>
      <p:sp>
        <p:nvSpPr>
          <p:cNvPr id="14" name="Номер слайда 14"/>
          <p:cNvSpPr txBox="1">
            <a:spLocks/>
          </p:cNvSpPr>
          <p:nvPr/>
        </p:nvSpPr>
        <p:spPr bwMode="auto">
          <a:xfrm>
            <a:off x="8314944" y="295529"/>
            <a:ext cx="384048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Плюс 5"/>
          <p:cNvSpPr/>
          <p:nvPr/>
        </p:nvSpPr>
        <p:spPr bwMode="auto">
          <a:xfrm>
            <a:off x="357158" y="3286124"/>
            <a:ext cx="1000132" cy="1000132"/>
          </a:xfrm>
          <a:prstGeom prst="mathPlus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Минус 6"/>
          <p:cNvSpPr/>
          <p:nvPr/>
        </p:nvSpPr>
        <p:spPr bwMode="auto">
          <a:xfrm>
            <a:off x="7786710" y="3357562"/>
            <a:ext cx="1000132" cy="1000132"/>
          </a:xfrm>
          <a:prstGeom prst="mathMinus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7048</TotalTime>
  <Words>771</Words>
  <Application>Microsoft PowerPoint</Application>
  <PresentationFormat>Экран (4:3)</PresentationFormat>
  <Paragraphs>133</Paragraphs>
  <Slides>21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Информационные системы мониторинга и анализа для государственного и муниципального управления. Планшетные компьютеры iPad,  ПО как услуга (SaaS),  практический опыт применения</vt:lpstr>
      <vt:lpstr>Создание систем мониторинга и анализа позволяет повысить эффективность деятельности органов государственного и муниципального управления за счет решения следующих задач:</vt:lpstr>
      <vt:lpstr>Слайд 3</vt:lpstr>
      <vt:lpstr>Слайд 4</vt:lpstr>
      <vt:lpstr>Слайд 5</vt:lpstr>
      <vt:lpstr>Слайд 6</vt:lpstr>
      <vt:lpstr>Слайд 7</vt:lpstr>
      <vt:lpstr>Слайд 8</vt:lpstr>
      <vt:lpstr>Программное обеспечение как сервис  (Software as a Service, SaaS).  Используем эту схему с 2009 года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Баркова Мария Викторовна</cp:lastModifiedBy>
  <cp:revision>739</cp:revision>
  <dcterms:created xsi:type="dcterms:W3CDTF">2005-06-07T14:37:31Z</dcterms:created>
  <dcterms:modified xsi:type="dcterms:W3CDTF">2010-10-17T12:26:45Z</dcterms:modified>
</cp:coreProperties>
</file>